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43891200" cy="32918400"/>
  <p:notesSz cx="6858000" cy="9144000"/>
  <p:embeddedFontLst>
    <p:embeddedFont>
      <p:font typeface="Arial Black" panose="020B0604020202020204" pitchFamily="34" charset="0"/>
      <p:regular r:id="rId4"/>
      <p:bold r:id="rId5"/>
    </p:embeddedFont>
    <p:embeddedFont>
      <p:font typeface="Trebuchet MS" panose="020B0703020202090204" pitchFamily="34" charset="0"/>
      <p:regular r:id="rId6"/>
      <p:bold r:id="rId7"/>
      <p:italic r:id="rId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96">
          <p15:clr>
            <a:srgbClr val="A4A3A4"/>
          </p15:clr>
        </p15:guide>
        <p15:guide id="2" orient="horz" pos="288">
          <p15:clr>
            <a:srgbClr val="A4A3A4"/>
          </p15:clr>
        </p15:guide>
        <p15:guide id="3" orient="horz" pos="20265">
          <p15:clr>
            <a:srgbClr val="A4A3A4"/>
          </p15:clr>
        </p15:guide>
        <p15:guide id="4" orient="horz">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 roundtripDataSignature="AMtx7mhJ41OylKtORdrUSdHpCyEc17rWs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2380662-BBD1-4DA5-9F5C-E858F572F63F}">
  <a:tblStyle styleId="{32380662-BBD1-4DA5-9F5C-E858F572F63F}"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0E7E6"/>
          </a:solidFill>
        </a:fill>
      </a:tcStyle>
    </a:wholeTbl>
    <a:band1H>
      <a:tcTxStyle b="off" i="off"/>
      <a:tcStyle>
        <a:tcBdr/>
        <a:fill>
          <a:solidFill>
            <a:srgbClr val="E0CCCA"/>
          </a:solidFill>
        </a:fill>
      </a:tcStyle>
    </a:band1H>
    <a:band2H>
      <a:tcTxStyle b="off" i="off"/>
      <a:tcStyle>
        <a:tcBdr/>
      </a:tcStyle>
    </a:band2H>
    <a:band1V>
      <a:tcTxStyle b="off" i="off"/>
      <a:tcStyle>
        <a:tcBdr/>
        <a:fill>
          <a:solidFill>
            <a:srgbClr val="E0CCC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726"/>
  </p:normalViewPr>
  <p:slideViewPr>
    <p:cSldViewPr snapToGrid="0">
      <p:cViewPr>
        <p:scale>
          <a:sx n="57" d="100"/>
          <a:sy n="57" d="100"/>
        </p:scale>
        <p:origin x="-728" y="-2120"/>
      </p:cViewPr>
      <p:guideLst>
        <p:guide orient="horz" pos="3396"/>
        <p:guide orient="horz" pos="288"/>
        <p:guide orient="horz" pos="20265"/>
        <p:guide orient="horz"/>
        <p:guide pos="13824"/>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viewProps" Target="viewProps.xml"/><Relationship Id="rId5" Type="http://schemas.openxmlformats.org/officeDocument/2006/relationships/font" Target="fonts/font2.fntdata"/><Relationship Id="rId10" Type="http://schemas.openxmlformats.org/officeDocument/2006/relationships/presProps" Target="presProps.xml"/><Relationship Id="rId4" Type="http://schemas.openxmlformats.org/officeDocument/2006/relationships/font" Target="fonts/font1.fntdata"/><Relationship Id="rId9" Type="http://customschemas.google.com/relationships/presentationmetadata" Target="metadata"/></Relationships>
</file>

<file path=ppt/charts/_rels/chart1.xml.rels><?xml version="1.0" encoding="UTF-8" standalone="yes"?>
<Relationships xmlns="http://schemas.openxmlformats.org/package/2006/relationships"><Relationship Id="rId3" Type="http://schemas.openxmlformats.org/officeDocument/2006/relationships/oleObject" Target="file:////Users/suryanshagrawal/Documents/GitHub/DA401/DA%20401/Main%20Data%20File.xlsm"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 File.xlsm]Charts!PivotTable12</c:name>
    <c:fmtId val="6"/>
  </c:pivotSource>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r>
              <a:rPr lang="en-US" sz="2800"/>
              <a:t>Common Equityt Tier 1 Capital Ratio</a:t>
            </a:r>
          </a:p>
        </c:rich>
      </c:tx>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pivotFmt>
      <c:pivotFmt>
        <c:idx val="1"/>
        <c:spPr>
          <a:solidFill>
            <a:schemeClr val="accent1"/>
          </a:solidFill>
          <a:ln w="28575" cap="rnd">
            <a:solidFill>
              <a:schemeClr val="accent1"/>
            </a:solidFill>
            <a:round/>
          </a:ln>
          <a:effectLst/>
        </c:spPr>
        <c:marker>
          <c:symbol val="none"/>
        </c:marker>
      </c:pivotFmt>
      <c:pivotFmt>
        <c:idx val="2"/>
        <c:spPr>
          <a:solidFill>
            <a:schemeClr val="accent1"/>
          </a:solidFill>
          <a:ln w="28575" cap="rnd">
            <a:solidFill>
              <a:schemeClr val="accent1"/>
            </a:solidFill>
            <a:round/>
          </a:ln>
          <a:effectLst/>
        </c:spPr>
        <c:marker>
          <c:symbol val="none"/>
        </c:marker>
      </c:pivotFmt>
      <c:pivotFmt>
        <c:idx val="3"/>
        <c:spPr>
          <a:solidFill>
            <a:schemeClr val="accent1"/>
          </a:solidFill>
          <a:ln w="28575" cap="rnd">
            <a:solidFill>
              <a:schemeClr val="accent1"/>
            </a:solidFill>
            <a:round/>
          </a:ln>
          <a:effectLst/>
        </c:spPr>
        <c:marker>
          <c:symbol val="none"/>
        </c:marker>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pivotFmt>
      <c:pivotFmt>
        <c:idx val="9"/>
        <c:spPr>
          <a:solidFill>
            <a:schemeClr val="accent1"/>
          </a:solidFill>
          <a:ln w="28575" cap="rnd">
            <a:solidFill>
              <a:schemeClr val="accent1"/>
            </a:solidFill>
            <a:round/>
          </a:ln>
          <a:effectLst/>
        </c:spPr>
        <c:marker>
          <c:symbol val="none"/>
        </c:marker>
      </c:pivotFmt>
      <c:pivotFmt>
        <c:idx val="10"/>
        <c:spPr>
          <a:solidFill>
            <a:schemeClr val="accent1"/>
          </a:solidFill>
          <a:ln w="28575" cap="rnd">
            <a:solidFill>
              <a:schemeClr val="accent1"/>
            </a:solidFill>
            <a:round/>
          </a:ln>
          <a:effectLst/>
        </c:spPr>
        <c:marker>
          <c:symbol val="none"/>
        </c:marker>
      </c:pivotFmt>
      <c:pivotFmt>
        <c:idx val="11"/>
        <c:spPr>
          <a:solidFill>
            <a:schemeClr val="accent1"/>
          </a:solidFill>
          <a:ln w="28575" cap="rnd">
            <a:solidFill>
              <a:schemeClr val="accent1"/>
            </a:solidFill>
            <a:round/>
          </a:ln>
          <a:effectLst/>
        </c:spPr>
        <c:marker>
          <c:symbol val="none"/>
        </c:marker>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Charts!$B$3:$B$4</c:f>
              <c:strCache>
                <c:ptCount val="1"/>
                <c:pt idx="0">
                  <c:v>BAC US Equity</c:v>
                </c:pt>
              </c:strCache>
            </c:strRef>
          </c:tx>
          <c:spPr>
            <a:ln w="28575" cap="rnd">
              <a:solidFill>
                <a:schemeClr val="accent1"/>
              </a:solidFill>
              <a:round/>
            </a:ln>
            <a:effectLst/>
          </c:spPr>
          <c:marker>
            <c:symbol val="none"/>
          </c:marker>
          <c:dLbls>
            <c:delete val="1"/>
          </c:dLbls>
          <c:cat>
            <c:multiLvlStrRef>
              <c:f>Charts!$A$5:$A$45</c:f>
              <c:multiLvlStrCache>
                <c:ptCount val="32"/>
                <c:lvl>
                  <c:pt idx="0">
                    <c:v>Mar</c:v>
                  </c:pt>
                  <c:pt idx="1">
                    <c:v>Jun</c:v>
                  </c:pt>
                  <c:pt idx="2">
                    <c:v>Sep</c:v>
                  </c:pt>
                  <c:pt idx="3">
                    <c:v>Dec</c:v>
                  </c:pt>
                  <c:pt idx="4">
                    <c:v>Mar</c:v>
                  </c:pt>
                  <c:pt idx="5">
                    <c:v>Jun</c:v>
                  </c:pt>
                  <c:pt idx="6">
                    <c:v>Sep</c:v>
                  </c:pt>
                  <c:pt idx="7">
                    <c:v>Dec</c:v>
                  </c:pt>
                  <c:pt idx="8">
                    <c:v>Mar</c:v>
                  </c:pt>
                  <c:pt idx="9">
                    <c:v>Jun</c:v>
                  </c:pt>
                  <c:pt idx="10">
                    <c:v>Sep</c:v>
                  </c:pt>
                  <c:pt idx="11">
                    <c:v>Dec</c:v>
                  </c:pt>
                  <c:pt idx="12">
                    <c:v>Mar</c:v>
                  </c:pt>
                  <c:pt idx="13">
                    <c:v>Jun</c:v>
                  </c:pt>
                  <c:pt idx="14">
                    <c:v>Sep</c:v>
                  </c:pt>
                  <c:pt idx="15">
                    <c:v>Dec</c:v>
                  </c:pt>
                  <c:pt idx="16">
                    <c:v>Mar</c:v>
                  </c:pt>
                  <c:pt idx="17">
                    <c:v>Jun</c:v>
                  </c:pt>
                  <c:pt idx="18">
                    <c:v>Sep</c:v>
                  </c:pt>
                  <c:pt idx="19">
                    <c:v>Dec</c:v>
                  </c:pt>
                  <c:pt idx="20">
                    <c:v>Mar</c:v>
                  </c:pt>
                  <c:pt idx="21">
                    <c:v>Jun</c:v>
                  </c:pt>
                  <c:pt idx="22">
                    <c:v>Sep</c:v>
                  </c:pt>
                  <c:pt idx="23">
                    <c:v>Dec</c:v>
                  </c:pt>
                  <c:pt idx="24">
                    <c:v>Mar</c:v>
                  </c:pt>
                  <c:pt idx="25">
                    <c:v>Jun</c:v>
                  </c:pt>
                  <c:pt idx="26">
                    <c:v>Sep</c:v>
                  </c:pt>
                  <c:pt idx="27">
                    <c:v>Dec</c:v>
                  </c:pt>
                  <c:pt idx="28">
                    <c:v>Mar</c:v>
                  </c:pt>
                  <c:pt idx="29">
                    <c:v>Jun</c:v>
                  </c:pt>
                  <c:pt idx="30">
                    <c:v>Sep</c:v>
                  </c:pt>
                  <c:pt idx="31">
                    <c:v>Dec</c:v>
                  </c:pt>
                </c:lvl>
                <c:lvl>
                  <c:pt idx="0">
                    <c:v>2017</c:v>
                  </c:pt>
                  <c:pt idx="4">
                    <c:v>2018</c:v>
                  </c:pt>
                  <c:pt idx="8">
                    <c:v>2019</c:v>
                  </c:pt>
                  <c:pt idx="12">
                    <c:v>2020</c:v>
                  </c:pt>
                  <c:pt idx="16">
                    <c:v>2021</c:v>
                  </c:pt>
                  <c:pt idx="20">
                    <c:v>2022</c:v>
                  </c:pt>
                  <c:pt idx="24">
                    <c:v>2023</c:v>
                  </c:pt>
                  <c:pt idx="28">
                    <c:v>2024</c:v>
                  </c:pt>
                </c:lvl>
              </c:multiLvlStrCache>
            </c:multiLvlStrRef>
          </c:cat>
          <c:val>
            <c:numRef>
              <c:f>Charts!$B$5:$B$45</c:f>
              <c:numCache>
                <c:formatCode>General</c:formatCode>
                <c:ptCount val="32"/>
                <c:pt idx="0">
                  <c:v>9.5</c:v>
                </c:pt>
                <c:pt idx="1">
                  <c:v>9.5</c:v>
                </c:pt>
                <c:pt idx="2">
                  <c:v>9.5</c:v>
                </c:pt>
                <c:pt idx="3">
                  <c:v>9.5</c:v>
                </c:pt>
                <c:pt idx="4">
                  <c:v>9.5</c:v>
                </c:pt>
                <c:pt idx="5">
                  <c:v>9.5</c:v>
                </c:pt>
                <c:pt idx="6">
                  <c:v>9.5</c:v>
                </c:pt>
                <c:pt idx="7">
                  <c:v>8.25</c:v>
                </c:pt>
                <c:pt idx="8">
                  <c:v>9.5</c:v>
                </c:pt>
                <c:pt idx="9">
                  <c:v>9.5</c:v>
                </c:pt>
                <c:pt idx="10">
                  <c:v>9.5</c:v>
                </c:pt>
                <c:pt idx="11">
                  <c:v>9.5</c:v>
                </c:pt>
                <c:pt idx="12">
                  <c:v>9.5</c:v>
                </c:pt>
                <c:pt idx="13">
                  <c:v>9.5</c:v>
                </c:pt>
                <c:pt idx="14">
                  <c:v>9.5</c:v>
                </c:pt>
                <c:pt idx="15">
                  <c:v>9.5</c:v>
                </c:pt>
                <c:pt idx="16">
                  <c:v>9.5</c:v>
                </c:pt>
                <c:pt idx="17">
                  <c:v>9.5</c:v>
                </c:pt>
                <c:pt idx="18">
                  <c:v>9.5</c:v>
                </c:pt>
                <c:pt idx="19">
                  <c:v>9.5</c:v>
                </c:pt>
                <c:pt idx="20">
                  <c:v>9.5</c:v>
                </c:pt>
                <c:pt idx="21">
                  <c:v>9.5</c:v>
                </c:pt>
                <c:pt idx="22">
                  <c:v>9.5</c:v>
                </c:pt>
                <c:pt idx="23">
                  <c:v>10.4</c:v>
                </c:pt>
                <c:pt idx="24">
                  <c:v>10.4</c:v>
                </c:pt>
                <c:pt idx="25">
                  <c:v>10.4</c:v>
                </c:pt>
                <c:pt idx="26">
                  <c:v>10.4</c:v>
                </c:pt>
                <c:pt idx="27">
                  <c:v>9.5</c:v>
                </c:pt>
                <c:pt idx="28">
                  <c:v>10</c:v>
                </c:pt>
                <c:pt idx="29">
                  <c:v>10</c:v>
                </c:pt>
                <c:pt idx="30">
                  <c:v>10</c:v>
                </c:pt>
                <c:pt idx="31">
                  <c:v>10.7</c:v>
                </c:pt>
              </c:numCache>
            </c:numRef>
          </c:val>
          <c:smooth val="0"/>
          <c:extLst>
            <c:ext xmlns:c16="http://schemas.microsoft.com/office/drawing/2014/chart" uri="{C3380CC4-5D6E-409C-BE32-E72D297353CC}">
              <c16:uniqueId val="{00000000-4FD2-BC4D-B4DC-C653BE2D2190}"/>
            </c:ext>
          </c:extLst>
        </c:ser>
        <c:ser>
          <c:idx val="1"/>
          <c:order val="1"/>
          <c:tx>
            <c:strRef>
              <c:f>Charts!$C$3:$C$4</c:f>
              <c:strCache>
                <c:ptCount val="1"/>
                <c:pt idx="0">
                  <c:v>JPM US Equity</c:v>
                </c:pt>
              </c:strCache>
            </c:strRef>
          </c:tx>
          <c:spPr>
            <a:ln w="28575" cap="rnd">
              <a:solidFill>
                <a:schemeClr val="accent2"/>
              </a:solidFill>
              <a:round/>
            </a:ln>
            <a:effectLst/>
          </c:spPr>
          <c:marker>
            <c:symbol val="none"/>
          </c:marker>
          <c:dLbls>
            <c:delete val="1"/>
          </c:dLbls>
          <c:cat>
            <c:multiLvlStrRef>
              <c:f>Charts!$A$5:$A$45</c:f>
              <c:multiLvlStrCache>
                <c:ptCount val="32"/>
                <c:lvl>
                  <c:pt idx="0">
                    <c:v>Mar</c:v>
                  </c:pt>
                  <c:pt idx="1">
                    <c:v>Jun</c:v>
                  </c:pt>
                  <c:pt idx="2">
                    <c:v>Sep</c:v>
                  </c:pt>
                  <c:pt idx="3">
                    <c:v>Dec</c:v>
                  </c:pt>
                  <c:pt idx="4">
                    <c:v>Mar</c:v>
                  </c:pt>
                  <c:pt idx="5">
                    <c:v>Jun</c:v>
                  </c:pt>
                  <c:pt idx="6">
                    <c:v>Sep</c:v>
                  </c:pt>
                  <c:pt idx="7">
                    <c:v>Dec</c:v>
                  </c:pt>
                  <c:pt idx="8">
                    <c:v>Mar</c:v>
                  </c:pt>
                  <c:pt idx="9">
                    <c:v>Jun</c:v>
                  </c:pt>
                  <c:pt idx="10">
                    <c:v>Sep</c:v>
                  </c:pt>
                  <c:pt idx="11">
                    <c:v>Dec</c:v>
                  </c:pt>
                  <c:pt idx="12">
                    <c:v>Mar</c:v>
                  </c:pt>
                  <c:pt idx="13">
                    <c:v>Jun</c:v>
                  </c:pt>
                  <c:pt idx="14">
                    <c:v>Sep</c:v>
                  </c:pt>
                  <c:pt idx="15">
                    <c:v>Dec</c:v>
                  </c:pt>
                  <c:pt idx="16">
                    <c:v>Mar</c:v>
                  </c:pt>
                  <c:pt idx="17">
                    <c:v>Jun</c:v>
                  </c:pt>
                  <c:pt idx="18">
                    <c:v>Sep</c:v>
                  </c:pt>
                  <c:pt idx="19">
                    <c:v>Dec</c:v>
                  </c:pt>
                  <c:pt idx="20">
                    <c:v>Mar</c:v>
                  </c:pt>
                  <c:pt idx="21">
                    <c:v>Jun</c:v>
                  </c:pt>
                  <c:pt idx="22">
                    <c:v>Sep</c:v>
                  </c:pt>
                  <c:pt idx="23">
                    <c:v>Dec</c:v>
                  </c:pt>
                  <c:pt idx="24">
                    <c:v>Mar</c:v>
                  </c:pt>
                  <c:pt idx="25">
                    <c:v>Jun</c:v>
                  </c:pt>
                  <c:pt idx="26">
                    <c:v>Sep</c:v>
                  </c:pt>
                  <c:pt idx="27">
                    <c:v>Dec</c:v>
                  </c:pt>
                  <c:pt idx="28">
                    <c:v>Mar</c:v>
                  </c:pt>
                  <c:pt idx="29">
                    <c:v>Jun</c:v>
                  </c:pt>
                  <c:pt idx="30">
                    <c:v>Sep</c:v>
                  </c:pt>
                  <c:pt idx="31">
                    <c:v>Dec</c:v>
                  </c:pt>
                </c:lvl>
                <c:lvl>
                  <c:pt idx="0">
                    <c:v>2017</c:v>
                  </c:pt>
                  <c:pt idx="4">
                    <c:v>2018</c:v>
                  </c:pt>
                  <c:pt idx="8">
                    <c:v>2019</c:v>
                  </c:pt>
                  <c:pt idx="12">
                    <c:v>2020</c:v>
                  </c:pt>
                  <c:pt idx="16">
                    <c:v>2021</c:v>
                  </c:pt>
                  <c:pt idx="20">
                    <c:v>2022</c:v>
                  </c:pt>
                  <c:pt idx="24">
                    <c:v>2023</c:v>
                  </c:pt>
                  <c:pt idx="28">
                    <c:v>2024</c:v>
                  </c:pt>
                </c:lvl>
              </c:multiLvlStrCache>
            </c:multiLvlStrRef>
          </c:cat>
          <c:val>
            <c:numRef>
              <c:f>Charts!$C$5:$C$45</c:f>
              <c:numCache>
                <c:formatCode>General</c:formatCode>
                <c:ptCount val="32"/>
                <c:pt idx="0">
                  <c:v>7.5</c:v>
                </c:pt>
                <c:pt idx="1">
                  <c:v>7.5</c:v>
                </c:pt>
                <c:pt idx="2">
                  <c:v>7.5</c:v>
                </c:pt>
                <c:pt idx="3">
                  <c:v>7.5</c:v>
                </c:pt>
                <c:pt idx="4">
                  <c:v>9</c:v>
                </c:pt>
                <c:pt idx="5">
                  <c:v>9</c:v>
                </c:pt>
                <c:pt idx="6">
                  <c:v>9</c:v>
                </c:pt>
                <c:pt idx="7">
                  <c:v>9</c:v>
                </c:pt>
                <c:pt idx="8">
                  <c:v>10.5</c:v>
                </c:pt>
                <c:pt idx="9">
                  <c:v>10.5</c:v>
                </c:pt>
                <c:pt idx="10">
                  <c:v>10.5</c:v>
                </c:pt>
                <c:pt idx="11">
                  <c:v>10.5</c:v>
                </c:pt>
                <c:pt idx="12">
                  <c:v>10.5</c:v>
                </c:pt>
                <c:pt idx="13">
                  <c:v>10.5</c:v>
                </c:pt>
                <c:pt idx="14">
                  <c:v>10.5</c:v>
                </c:pt>
                <c:pt idx="15">
                  <c:v>10.5</c:v>
                </c:pt>
                <c:pt idx="16">
                  <c:v>10.5</c:v>
                </c:pt>
                <c:pt idx="17">
                  <c:v>10.5</c:v>
                </c:pt>
                <c:pt idx="18">
                  <c:v>11.3</c:v>
                </c:pt>
                <c:pt idx="19">
                  <c:v>10.5</c:v>
                </c:pt>
                <c:pt idx="20">
                  <c:v>10.5</c:v>
                </c:pt>
                <c:pt idx="21">
                  <c:v>10.5</c:v>
                </c:pt>
                <c:pt idx="22">
                  <c:v>13</c:v>
                </c:pt>
                <c:pt idx="23">
                  <c:v>10.5</c:v>
                </c:pt>
                <c:pt idx="24">
                  <c:v>11</c:v>
                </c:pt>
                <c:pt idx="25">
                  <c:v>11</c:v>
                </c:pt>
                <c:pt idx="26">
                  <c:v>11</c:v>
                </c:pt>
                <c:pt idx="27">
                  <c:v>11</c:v>
                </c:pt>
                <c:pt idx="28">
                  <c:v>11.5</c:v>
                </c:pt>
                <c:pt idx="29">
                  <c:v>11.5</c:v>
                </c:pt>
                <c:pt idx="30">
                  <c:v>11.5</c:v>
                </c:pt>
                <c:pt idx="31">
                  <c:v>11.5</c:v>
                </c:pt>
              </c:numCache>
            </c:numRef>
          </c:val>
          <c:smooth val="0"/>
          <c:extLst>
            <c:ext xmlns:c16="http://schemas.microsoft.com/office/drawing/2014/chart" uri="{C3380CC4-5D6E-409C-BE32-E72D297353CC}">
              <c16:uniqueId val="{00000001-4FD2-BC4D-B4DC-C653BE2D2190}"/>
            </c:ext>
          </c:extLst>
        </c:ser>
        <c:ser>
          <c:idx val="2"/>
          <c:order val="2"/>
          <c:tx>
            <c:strRef>
              <c:f>Charts!$D$3:$D$4</c:f>
              <c:strCache>
                <c:ptCount val="1"/>
                <c:pt idx="0">
                  <c:v>PNC US Equity</c:v>
                </c:pt>
              </c:strCache>
            </c:strRef>
          </c:tx>
          <c:spPr>
            <a:ln w="28575" cap="rnd">
              <a:solidFill>
                <a:schemeClr val="accent3"/>
              </a:solidFill>
              <a:round/>
            </a:ln>
            <a:effectLst/>
          </c:spPr>
          <c:marker>
            <c:symbol val="none"/>
          </c:marker>
          <c:dLbls>
            <c:delete val="1"/>
          </c:dLbls>
          <c:cat>
            <c:multiLvlStrRef>
              <c:f>Charts!$A$5:$A$45</c:f>
              <c:multiLvlStrCache>
                <c:ptCount val="32"/>
                <c:lvl>
                  <c:pt idx="0">
                    <c:v>Mar</c:v>
                  </c:pt>
                  <c:pt idx="1">
                    <c:v>Jun</c:v>
                  </c:pt>
                  <c:pt idx="2">
                    <c:v>Sep</c:v>
                  </c:pt>
                  <c:pt idx="3">
                    <c:v>Dec</c:v>
                  </c:pt>
                  <c:pt idx="4">
                    <c:v>Mar</c:v>
                  </c:pt>
                  <c:pt idx="5">
                    <c:v>Jun</c:v>
                  </c:pt>
                  <c:pt idx="6">
                    <c:v>Sep</c:v>
                  </c:pt>
                  <c:pt idx="7">
                    <c:v>Dec</c:v>
                  </c:pt>
                  <c:pt idx="8">
                    <c:v>Mar</c:v>
                  </c:pt>
                  <c:pt idx="9">
                    <c:v>Jun</c:v>
                  </c:pt>
                  <c:pt idx="10">
                    <c:v>Sep</c:v>
                  </c:pt>
                  <c:pt idx="11">
                    <c:v>Dec</c:v>
                  </c:pt>
                  <c:pt idx="12">
                    <c:v>Mar</c:v>
                  </c:pt>
                  <c:pt idx="13">
                    <c:v>Jun</c:v>
                  </c:pt>
                  <c:pt idx="14">
                    <c:v>Sep</c:v>
                  </c:pt>
                  <c:pt idx="15">
                    <c:v>Dec</c:v>
                  </c:pt>
                  <c:pt idx="16">
                    <c:v>Mar</c:v>
                  </c:pt>
                  <c:pt idx="17">
                    <c:v>Jun</c:v>
                  </c:pt>
                  <c:pt idx="18">
                    <c:v>Sep</c:v>
                  </c:pt>
                  <c:pt idx="19">
                    <c:v>Dec</c:v>
                  </c:pt>
                  <c:pt idx="20">
                    <c:v>Mar</c:v>
                  </c:pt>
                  <c:pt idx="21">
                    <c:v>Jun</c:v>
                  </c:pt>
                  <c:pt idx="22">
                    <c:v>Sep</c:v>
                  </c:pt>
                  <c:pt idx="23">
                    <c:v>Dec</c:v>
                  </c:pt>
                  <c:pt idx="24">
                    <c:v>Mar</c:v>
                  </c:pt>
                  <c:pt idx="25">
                    <c:v>Jun</c:v>
                  </c:pt>
                  <c:pt idx="26">
                    <c:v>Sep</c:v>
                  </c:pt>
                  <c:pt idx="27">
                    <c:v>Dec</c:v>
                  </c:pt>
                  <c:pt idx="28">
                    <c:v>Mar</c:v>
                  </c:pt>
                  <c:pt idx="29">
                    <c:v>Jun</c:v>
                  </c:pt>
                  <c:pt idx="30">
                    <c:v>Sep</c:v>
                  </c:pt>
                  <c:pt idx="31">
                    <c:v>Dec</c:v>
                  </c:pt>
                </c:lvl>
                <c:lvl>
                  <c:pt idx="0">
                    <c:v>2017</c:v>
                  </c:pt>
                  <c:pt idx="4">
                    <c:v>2018</c:v>
                  </c:pt>
                  <c:pt idx="8">
                    <c:v>2019</c:v>
                  </c:pt>
                  <c:pt idx="12">
                    <c:v>2020</c:v>
                  </c:pt>
                  <c:pt idx="16">
                    <c:v>2021</c:v>
                  </c:pt>
                  <c:pt idx="20">
                    <c:v>2022</c:v>
                  </c:pt>
                  <c:pt idx="24">
                    <c:v>2023</c:v>
                  </c:pt>
                  <c:pt idx="28">
                    <c:v>2024</c:v>
                  </c:pt>
                </c:lvl>
              </c:multiLvlStrCache>
            </c:multiLvlStrRef>
          </c:cat>
          <c:val>
            <c:numRef>
              <c:f>Charts!$D$5:$D$45</c:f>
              <c:numCache>
                <c:formatCode>General</c:formatCode>
                <c:ptCount val="32"/>
                <c:pt idx="0">
                  <c:v>10.5</c:v>
                </c:pt>
                <c:pt idx="1">
                  <c:v>10.3</c:v>
                </c:pt>
                <c:pt idx="2">
                  <c:v>10.3</c:v>
                </c:pt>
                <c:pt idx="3">
                  <c:v>10.4</c:v>
                </c:pt>
                <c:pt idx="4">
                  <c:v>9.6</c:v>
                </c:pt>
                <c:pt idx="5">
                  <c:v>9.5</c:v>
                </c:pt>
                <c:pt idx="6">
                  <c:v>9.3000000000000007</c:v>
                </c:pt>
                <c:pt idx="7">
                  <c:v>9.6</c:v>
                </c:pt>
                <c:pt idx="8">
                  <c:v>9.8000000000000007</c:v>
                </c:pt>
                <c:pt idx="9">
                  <c:v>9.6999999999999993</c:v>
                </c:pt>
                <c:pt idx="10">
                  <c:v>9.6</c:v>
                </c:pt>
                <c:pt idx="11">
                  <c:v>9.5</c:v>
                </c:pt>
                <c:pt idx="12">
                  <c:v>9.4</c:v>
                </c:pt>
                <c:pt idx="13">
                  <c:v>11.3</c:v>
                </c:pt>
                <c:pt idx="14">
                  <c:v>11.7</c:v>
                </c:pt>
                <c:pt idx="15">
                  <c:v>12.2</c:v>
                </c:pt>
                <c:pt idx="16">
                  <c:v>12.6</c:v>
                </c:pt>
                <c:pt idx="17">
                  <c:v>10.1</c:v>
                </c:pt>
                <c:pt idx="18">
                  <c:v>10.3</c:v>
                </c:pt>
                <c:pt idx="19">
                  <c:v>10.3</c:v>
                </c:pt>
                <c:pt idx="20">
                  <c:v>9.9</c:v>
                </c:pt>
                <c:pt idx="21">
                  <c:v>9.6</c:v>
                </c:pt>
                <c:pt idx="22">
                  <c:v>9.3000000000000007</c:v>
                </c:pt>
                <c:pt idx="23">
                  <c:v>9.1</c:v>
                </c:pt>
                <c:pt idx="24">
                  <c:v>9.1999999999999993</c:v>
                </c:pt>
                <c:pt idx="25">
                  <c:v>9.5</c:v>
                </c:pt>
                <c:pt idx="26">
                  <c:v>9.8000000000000007</c:v>
                </c:pt>
                <c:pt idx="27">
                  <c:v>9.9</c:v>
                </c:pt>
                <c:pt idx="28">
                  <c:v>10.1</c:v>
                </c:pt>
                <c:pt idx="29">
                  <c:v>10.199999999999999</c:v>
                </c:pt>
                <c:pt idx="30">
                  <c:v>10.3</c:v>
                </c:pt>
                <c:pt idx="31">
                  <c:v>10.5</c:v>
                </c:pt>
              </c:numCache>
            </c:numRef>
          </c:val>
          <c:smooth val="0"/>
          <c:extLst>
            <c:ext xmlns:c16="http://schemas.microsoft.com/office/drawing/2014/chart" uri="{C3380CC4-5D6E-409C-BE32-E72D297353CC}">
              <c16:uniqueId val="{00000002-4FD2-BC4D-B4DC-C653BE2D2190}"/>
            </c:ext>
          </c:extLst>
        </c:ser>
        <c:ser>
          <c:idx val="3"/>
          <c:order val="3"/>
          <c:tx>
            <c:strRef>
              <c:f>Charts!$E$3:$E$4</c:f>
              <c:strCache>
                <c:ptCount val="1"/>
                <c:pt idx="0">
                  <c:v>WFC US Equity</c:v>
                </c:pt>
              </c:strCache>
            </c:strRef>
          </c:tx>
          <c:spPr>
            <a:ln w="28575" cap="rnd">
              <a:solidFill>
                <a:schemeClr val="accent4"/>
              </a:solidFill>
              <a:round/>
            </a:ln>
            <a:effectLst/>
          </c:spPr>
          <c:marker>
            <c:symbol val="none"/>
          </c:marker>
          <c:dLbls>
            <c:delete val="1"/>
          </c:dLbls>
          <c:cat>
            <c:multiLvlStrRef>
              <c:f>Charts!$A$5:$A$45</c:f>
              <c:multiLvlStrCache>
                <c:ptCount val="32"/>
                <c:lvl>
                  <c:pt idx="0">
                    <c:v>Mar</c:v>
                  </c:pt>
                  <c:pt idx="1">
                    <c:v>Jun</c:v>
                  </c:pt>
                  <c:pt idx="2">
                    <c:v>Sep</c:v>
                  </c:pt>
                  <c:pt idx="3">
                    <c:v>Dec</c:v>
                  </c:pt>
                  <c:pt idx="4">
                    <c:v>Mar</c:v>
                  </c:pt>
                  <c:pt idx="5">
                    <c:v>Jun</c:v>
                  </c:pt>
                  <c:pt idx="6">
                    <c:v>Sep</c:v>
                  </c:pt>
                  <c:pt idx="7">
                    <c:v>Dec</c:v>
                  </c:pt>
                  <c:pt idx="8">
                    <c:v>Mar</c:v>
                  </c:pt>
                  <c:pt idx="9">
                    <c:v>Jun</c:v>
                  </c:pt>
                  <c:pt idx="10">
                    <c:v>Sep</c:v>
                  </c:pt>
                  <c:pt idx="11">
                    <c:v>Dec</c:v>
                  </c:pt>
                  <c:pt idx="12">
                    <c:v>Mar</c:v>
                  </c:pt>
                  <c:pt idx="13">
                    <c:v>Jun</c:v>
                  </c:pt>
                  <c:pt idx="14">
                    <c:v>Sep</c:v>
                  </c:pt>
                  <c:pt idx="15">
                    <c:v>Dec</c:v>
                  </c:pt>
                  <c:pt idx="16">
                    <c:v>Mar</c:v>
                  </c:pt>
                  <c:pt idx="17">
                    <c:v>Jun</c:v>
                  </c:pt>
                  <c:pt idx="18">
                    <c:v>Sep</c:v>
                  </c:pt>
                  <c:pt idx="19">
                    <c:v>Dec</c:v>
                  </c:pt>
                  <c:pt idx="20">
                    <c:v>Mar</c:v>
                  </c:pt>
                  <c:pt idx="21">
                    <c:v>Jun</c:v>
                  </c:pt>
                  <c:pt idx="22">
                    <c:v>Sep</c:v>
                  </c:pt>
                  <c:pt idx="23">
                    <c:v>Dec</c:v>
                  </c:pt>
                  <c:pt idx="24">
                    <c:v>Mar</c:v>
                  </c:pt>
                  <c:pt idx="25">
                    <c:v>Jun</c:v>
                  </c:pt>
                  <c:pt idx="26">
                    <c:v>Sep</c:v>
                  </c:pt>
                  <c:pt idx="27">
                    <c:v>Dec</c:v>
                  </c:pt>
                  <c:pt idx="28">
                    <c:v>Mar</c:v>
                  </c:pt>
                  <c:pt idx="29">
                    <c:v>Jun</c:v>
                  </c:pt>
                  <c:pt idx="30">
                    <c:v>Sep</c:v>
                  </c:pt>
                  <c:pt idx="31">
                    <c:v>Dec</c:v>
                  </c:pt>
                </c:lvl>
                <c:lvl>
                  <c:pt idx="0">
                    <c:v>2017</c:v>
                  </c:pt>
                  <c:pt idx="4">
                    <c:v>2018</c:v>
                  </c:pt>
                  <c:pt idx="8">
                    <c:v>2019</c:v>
                  </c:pt>
                  <c:pt idx="12">
                    <c:v>2020</c:v>
                  </c:pt>
                  <c:pt idx="16">
                    <c:v>2021</c:v>
                  </c:pt>
                  <c:pt idx="20">
                    <c:v>2022</c:v>
                  </c:pt>
                  <c:pt idx="24">
                    <c:v>2023</c:v>
                  </c:pt>
                  <c:pt idx="28">
                    <c:v>2024</c:v>
                  </c:pt>
                </c:lvl>
              </c:multiLvlStrCache>
            </c:multiLvlStrRef>
          </c:cat>
          <c:val>
            <c:numRef>
              <c:f>Charts!$E$5:$E$45</c:f>
              <c:numCache>
                <c:formatCode>General</c:formatCode>
                <c:ptCount val="32"/>
                <c:pt idx="0">
                  <c:v>10</c:v>
                </c:pt>
                <c:pt idx="1">
                  <c:v>10</c:v>
                </c:pt>
                <c:pt idx="2">
                  <c:v>10</c:v>
                </c:pt>
                <c:pt idx="3">
                  <c:v>10</c:v>
                </c:pt>
                <c:pt idx="4">
                  <c:v>10</c:v>
                </c:pt>
                <c:pt idx="5">
                  <c:v>9.5</c:v>
                </c:pt>
                <c:pt idx="6">
                  <c:v>9.5</c:v>
                </c:pt>
                <c:pt idx="7">
                  <c:v>9.5</c:v>
                </c:pt>
                <c:pt idx="8">
                  <c:v>9.5</c:v>
                </c:pt>
                <c:pt idx="9">
                  <c:v>9.5</c:v>
                </c:pt>
                <c:pt idx="10">
                  <c:v>9.5</c:v>
                </c:pt>
                <c:pt idx="11">
                  <c:v>9</c:v>
                </c:pt>
                <c:pt idx="12">
                  <c:v>9</c:v>
                </c:pt>
                <c:pt idx="13">
                  <c:v>9</c:v>
                </c:pt>
                <c:pt idx="14">
                  <c:v>9</c:v>
                </c:pt>
                <c:pt idx="15">
                  <c:v>9</c:v>
                </c:pt>
                <c:pt idx="16">
                  <c:v>9</c:v>
                </c:pt>
                <c:pt idx="17">
                  <c:v>9</c:v>
                </c:pt>
                <c:pt idx="18">
                  <c:v>9</c:v>
                </c:pt>
                <c:pt idx="19">
                  <c:v>9</c:v>
                </c:pt>
                <c:pt idx="20">
                  <c:v>8.5</c:v>
                </c:pt>
                <c:pt idx="21">
                  <c:v>8.5</c:v>
                </c:pt>
                <c:pt idx="22">
                  <c:v>8.5</c:v>
                </c:pt>
                <c:pt idx="23">
                  <c:v>8.5</c:v>
                </c:pt>
                <c:pt idx="24">
                  <c:v>8.5</c:v>
                </c:pt>
                <c:pt idx="25">
                  <c:v>8.5</c:v>
                </c:pt>
                <c:pt idx="26">
                  <c:v>8.5</c:v>
                </c:pt>
                <c:pt idx="27">
                  <c:v>8.5</c:v>
                </c:pt>
                <c:pt idx="28">
                  <c:v>8.5</c:v>
                </c:pt>
                <c:pt idx="29">
                  <c:v>8.5</c:v>
                </c:pt>
                <c:pt idx="30">
                  <c:v>8.5</c:v>
                </c:pt>
                <c:pt idx="31">
                  <c:v>8.5</c:v>
                </c:pt>
              </c:numCache>
            </c:numRef>
          </c:val>
          <c:smooth val="0"/>
          <c:extLst>
            <c:ext xmlns:c16="http://schemas.microsoft.com/office/drawing/2014/chart" uri="{C3380CC4-5D6E-409C-BE32-E72D297353CC}">
              <c16:uniqueId val="{00000003-4FD2-BC4D-B4DC-C653BE2D2190}"/>
            </c:ext>
          </c:extLst>
        </c:ser>
        <c:dLbls>
          <c:showLegendKey val="0"/>
          <c:showVal val="1"/>
          <c:showCatName val="0"/>
          <c:showSerName val="0"/>
          <c:showPercent val="0"/>
          <c:showBubbleSize val="0"/>
        </c:dLbls>
        <c:smooth val="0"/>
        <c:axId val="1015280856"/>
        <c:axId val="1015281184"/>
      </c:lineChart>
      <c:catAx>
        <c:axId val="10152808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15281184"/>
        <c:crosses val="autoZero"/>
        <c:auto val="1"/>
        <c:lblAlgn val="ctr"/>
        <c:lblOffset val="100"/>
        <c:noMultiLvlLbl val="0"/>
      </c:catAx>
      <c:valAx>
        <c:axId val="1015281184"/>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15280856"/>
        <c:crosses val="autoZero"/>
        <c:crossBetween val="between"/>
      </c:valAx>
      <c:spPr>
        <a:noFill/>
        <a:ln>
          <a:noFill/>
        </a:ln>
        <a:effectLst/>
      </c:spPr>
    </c:plotArea>
    <c:legend>
      <c:legendPos val="t"/>
      <c:layout>
        <c:manualLayout>
          <c:xMode val="edge"/>
          <c:yMode val="edge"/>
          <c:x val="4.9999994878907147E-2"/>
          <c:y val="0.13389947227726398"/>
          <c:w val="0.89999990782032868"/>
          <c:h val="7.0267439787379996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solidFill>
        <a:schemeClr val="tx1"/>
      </a:solid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0.03781</cdr:x>
      <cdr:y>0.63492</cdr:y>
    </cdr:from>
    <cdr:to>
      <cdr:x>0.98802</cdr:x>
      <cdr:y>0.63492</cdr:y>
    </cdr:to>
    <cdr:cxnSp macro="">
      <cdr:nvCxnSpPr>
        <cdr:cNvPr id="3" name="Straight Connector 2">
          <a:extLst xmlns:a="http://schemas.openxmlformats.org/drawingml/2006/main">
            <a:ext uri="{FF2B5EF4-FFF2-40B4-BE49-F238E27FC236}">
              <a16:creationId xmlns:a16="http://schemas.microsoft.com/office/drawing/2014/main" id="{1AB72786-BF39-5314-ED98-2748CD222192}"/>
            </a:ext>
          </a:extLst>
        </cdr:cNvPr>
        <cdr:cNvCxnSpPr/>
      </cdr:nvCxnSpPr>
      <cdr:spPr>
        <a:xfrm xmlns:a="http://schemas.openxmlformats.org/drawingml/2006/main">
          <a:off x="369192" y="3745108"/>
          <a:ext cx="9277350" cy="0"/>
        </a:xfrm>
        <a:prstGeom xmlns:a="http://schemas.openxmlformats.org/drawingml/2006/main" prst="line">
          <a:avLst/>
        </a:prstGeom>
        <a:ln xmlns:a="http://schemas.openxmlformats.org/drawingml/2006/main" w="19050">
          <a:solidFill>
            <a:schemeClr val="tx1"/>
          </a:solidFill>
          <a:prstDash val="sysDash"/>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2827"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
        <p:cNvGrpSpPr/>
        <p:nvPr/>
      </p:nvGrpSpPr>
      <p:grpSpPr>
        <a:xfrm>
          <a:off x="0" y="0"/>
          <a:ext cx="0" cy="0"/>
          <a:chOff x="0" y="0"/>
          <a:chExt cx="0" cy="0"/>
        </a:xfrm>
      </p:grpSpPr>
      <p:sp>
        <p:nvSpPr>
          <p:cNvPr id="34" name="Google Shape;34;g34651b28550_5_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 name="Google Shape;35;g34651b28550_5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tandard 4 columns">
  <p:cSld name="Standard 4 columns">
    <p:spTree>
      <p:nvGrpSpPr>
        <p:cNvPr id="1" name="Shape 15"/>
        <p:cNvGrpSpPr/>
        <p:nvPr/>
      </p:nvGrpSpPr>
      <p:grpSpPr>
        <a:xfrm>
          <a:off x="0" y="0"/>
          <a:ext cx="0" cy="0"/>
          <a:chOff x="0" y="0"/>
          <a:chExt cx="0" cy="0"/>
        </a:xfrm>
      </p:grpSpPr>
      <p:sp>
        <p:nvSpPr>
          <p:cNvPr id="16" name="Google Shape;16;p3"/>
          <p:cNvSpPr txBox="1">
            <a:spLocks noGrp="1"/>
          </p:cNvSpPr>
          <p:nvPr>
            <p:ph type="body" idx="1"/>
          </p:nvPr>
        </p:nvSpPr>
        <p:spPr>
          <a:xfrm>
            <a:off x="904186" y="6210658"/>
            <a:ext cx="100569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17" name="Google Shape;17;p3"/>
          <p:cNvSpPr txBox="1">
            <a:spLocks noGrp="1"/>
          </p:cNvSpPr>
          <p:nvPr>
            <p:ph type="body" idx="2"/>
          </p:nvPr>
        </p:nvSpPr>
        <p:spPr>
          <a:xfrm>
            <a:off x="904186" y="5435993"/>
            <a:ext cx="100488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18" name="Google Shape;18;p3"/>
          <p:cNvSpPr txBox="1">
            <a:spLocks noGrp="1"/>
          </p:cNvSpPr>
          <p:nvPr>
            <p:ph type="body" idx="3"/>
          </p:nvPr>
        </p:nvSpPr>
        <p:spPr>
          <a:xfrm>
            <a:off x="904186" y="14225702"/>
            <a:ext cx="100503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body" idx="4"/>
          </p:nvPr>
        </p:nvSpPr>
        <p:spPr>
          <a:xfrm>
            <a:off x="11587165" y="6161469"/>
            <a:ext cx="100488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body" idx="5"/>
          </p:nvPr>
        </p:nvSpPr>
        <p:spPr>
          <a:xfrm>
            <a:off x="11572635" y="5435993"/>
            <a:ext cx="100488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body" idx="6"/>
          </p:nvPr>
        </p:nvSpPr>
        <p:spPr>
          <a:xfrm>
            <a:off x="22258339" y="6169407"/>
            <a:ext cx="100488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2" name="Google Shape;22;p3"/>
          <p:cNvSpPr txBox="1">
            <a:spLocks noGrp="1"/>
          </p:cNvSpPr>
          <p:nvPr>
            <p:ph type="body" idx="7"/>
          </p:nvPr>
        </p:nvSpPr>
        <p:spPr>
          <a:xfrm>
            <a:off x="22241085" y="5435993"/>
            <a:ext cx="100584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body" idx="8"/>
          </p:nvPr>
        </p:nvSpPr>
        <p:spPr>
          <a:xfrm>
            <a:off x="32919059" y="5435993"/>
            <a:ext cx="100473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body" idx="9"/>
          </p:nvPr>
        </p:nvSpPr>
        <p:spPr>
          <a:xfrm>
            <a:off x="32919059" y="6169407"/>
            <a:ext cx="100473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body" idx="13"/>
          </p:nvPr>
        </p:nvSpPr>
        <p:spPr>
          <a:xfrm>
            <a:off x="32919059" y="14285926"/>
            <a:ext cx="100473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body" idx="14"/>
          </p:nvPr>
        </p:nvSpPr>
        <p:spPr>
          <a:xfrm>
            <a:off x="32919059" y="15011402"/>
            <a:ext cx="100521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body" idx="15"/>
          </p:nvPr>
        </p:nvSpPr>
        <p:spPr>
          <a:xfrm>
            <a:off x="32919059" y="25692590"/>
            <a:ext cx="100473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8" name="Google Shape;28;p3"/>
          <p:cNvSpPr txBox="1">
            <a:spLocks noGrp="1"/>
          </p:cNvSpPr>
          <p:nvPr>
            <p:ph type="body" idx="16"/>
          </p:nvPr>
        </p:nvSpPr>
        <p:spPr>
          <a:xfrm>
            <a:off x="32919059" y="26418065"/>
            <a:ext cx="100521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9" name="Google Shape;29;p3"/>
          <p:cNvSpPr txBox="1">
            <a:spLocks noGrp="1"/>
          </p:cNvSpPr>
          <p:nvPr>
            <p:ph type="body" idx="17"/>
          </p:nvPr>
        </p:nvSpPr>
        <p:spPr>
          <a:xfrm>
            <a:off x="904186" y="14951551"/>
            <a:ext cx="100569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30" name="Google Shape;30;p3"/>
          <p:cNvSpPr txBox="1">
            <a:spLocks noGrp="1"/>
          </p:cNvSpPr>
          <p:nvPr>
            <p:ph type="body" idx="18"/>
          </p:nvPr>
        </p:nvSpPr>
        <p:spPr>
          <a:xfrm>
            <a:off x="5859779" y="1997023"/>
            <a:ext cx="32171400" cy="1025400"/>
          </a:xfrm>
          <a:prstGeom prst="rect">
            <a:avLst/>
          </a:prstGeom>
          <a:noFill/>
          <a:ln>
            <a:noFill/>
          </a:ln>
        </p:spPr>
        <p:txBody>
          <a:bodyPr spcFirstLastPara="1" wrap="square" lIns="139650" tIns="69800" rIns="139650" bIns="69800" anchor="t" anchorCtr="0">
            <a:normAutofit/>
          </a:bodyPr>
          <a:lstStyle>
            <a:lvl1pPr marL="457200" marR="0" lvl="0" indent="-228600" algn="ctr" rtl="0">
              <a:lnSpc>
                <a:spcPct val="100000"/>
              </a:lnSpc>
              <a:spcBef>
                <a:spcPts val="1100"/>
              </a:spcBef>
              <a:spcAft>
                <a:spcPts val="0"/>
              </a:spcAft>
              <a:buClr>
                <a:schemeClr val="lt1"/>
              </a:buClr>
              <a:buSzPts val="5400"/>
              <a:buFont typeface="Arial"/>
              <a:buNone/>
              <a:defRPr sz="5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31" name="Google Shape;31;p3"/>
          <p:cNvSpPr txBox="1">
            <a:spLocks noGrp="1"/>
          </p:cNvSpPr>
          <p:nvPr>
            <p:ph type="body" idx="19"/>
          </p:nvPr>
        </p:nvSpPr>
        <p:spPr>
          <a:xfrm>
            <a:off x="5859779" y="3149659"/>
            <a:ext cx="32171400" cy="1087800"/>
          </a:xfrm>
          <a:prstGeom prst="rect">
            <a:avLst/>
          </a:prstGeom>
          <a:noFill/>
          <a:ln>
            <a:noFill/>
          </a:ln>
        </p:spPr>
        <p:txBody>
          <a:bodyPr spcFirstLastPara="1" wrap="square" lIns="139650" tIns="69800" rIns="139650" bIns="69800" anchor="t" anchorCtr="0">
            <a:normAutofit/>
          </a:bodyPr>
          <a:lstStyle>
            <a:lvl1pPr marL="457200" marR="0" lvl="0" indent="-228600" algn="ctr" rtl="0">
              <a:lnSpc>
                <a:spcPct val="100000"/>
              </a:lnSpc>
              <a:spcBef>
                <a:spcPts val="800"/>
              </a:spcBef>
              <a:spcAft>
                <a:spcPts val="0"/>
              </a:spcAft>
              <a:buClr>
                <a:schemeClr val="lt1"/>
              </a:buClr>
              <a:buSzPts val="4300"/>
              <a:buFont typeface="Arial"/>
              <a:buNone/>
              <a:defRPr sz="43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body" idx="20"/>
          </p:nvPr>
        </p:nvSpPr>
        <p:spPr>
          <a:xfrm>
            <a:off x="5859779" y="542786"/>
            <a:ext cx="32171400" cy="1430400"/>
          </a:xfrm>
          <a:prstGeom prst="rect">
            <a:avLst/>
          </a:prstGeom>
          <a:noFill/>
          <a:ln>
            <a:noFill/>
          </a:ln>
        </p:spPr>
        <p:txBody>
          <a:bodyPr spcFirstLastPara="1" wrap="square" lIns="139650" tIns="69800" rIns="139650" bIns="69800" anchor="t" anchorCtr="0">
            <a:normAutofit/>
          </a:bodyPr>
          <a:lstStyle>
            <a:lvl1pPr marL="457200" marR="0" lvl="0" indent="-228600" algn="ctr" rtl="0">
              <a:lnSpc>
                <a:spcPct val="100000"/>
              </a:lnSpc>
              <a:spcBef>
                <a:spcPts val="1600"/>
              </a:spcBef>
              <a:spcAft>
                <a:spcPts val="0"/>
              </a:spcAft>
              <a:buClr>
                <a:schemeClr val="lt1"/>
              </a:buClr>
              <a:buSzPts val="8200"/>
              <a:buFont typeface="Arial"/>
              <a:buNone/>
              <a:defRPr sz="82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p:nvPr/>
        </p:nvSpPr>
        <p:spPr>
          <a:xfrm rot="10800000">
            <a:off x="0" y="31671898"/>
            <a:ext cx="43891200" cy="1246500"/>
          </a:xfrm>
          <a:prstGeom prst="rect">
            <a:avLst/>
          </a:prstGeom>
          <a:solidFill>
            <a:schemeClr val="accent1"/>
          </a:solidFill>
          <a:ln>
            <a:noFill/>
          </a:ln>
        </p:spPr>
        <p:txBody>
          <a:bodyPr spcFirstLastPara="1" wrap="square" lIns="139650" tIns="69800" rIns="139650" bIns="69800" anchor="ctr" anchorCtr="0">
            <a:noAutofit/>
          </a:bodyPr>
          <a:lstStyle/>
          <a:p>
            <a:pPr marL="0" marR="0" lvl="0" indent="0" algn="ctr" rtl="0">
              <a:lnSpc>
                <a:spcPct val="100000"/>
              </a:lnSpc>
              <a:spcBef>
                <a:spcPts val="0"/>
              </a:spcBef>
              <a:spcAft>
                <a:spcPts val="0"/>
              </a:spcAft>
              <a:buClr>
                <a:srgbClr val="000000"/>
              </a:buClr>
              <a:buSzPts val="7500"/>
              <a:buFont typeface="Arial"/>
              <a:buNone/>
            </a:pPr>
            <a:endParaRPr sz="7500" b="0" i="0" u="none" strike="noStrike" cap="none">
              <a:solidFill>
                <a:schemeClr val="lt1"/>
              </a:solidFill>
              <a:latin typeface="Calibri"/>
              <a:ea typeface="Calibri"/>
              <a:cs typeface="Calibri"/>
              <a:sym typeface="Calibri"/>
            </a:endParaRPr>
          </a:p>
        </p:txBody>
      </p:sp>
      <p:sp>
        <p:nvSpPr>
          <p:cNvPr id="11" name="Google Shape;11;p2"/>
          <p:cNvSpPr txBox="1"/>
          <p:nvPr/>
        </p:nvSpPr>
        <p:spPr>
          <a:xfrm>
            <a:off x="689613" y="32109339"/>
            <a:ext cx="2514300" cy="314700"/>
          </a:xfrm>
          <a:prstGeom prst="rect">
            <a:avLst/>
          </a:prstGeom>
          <a:noFill/>
          <a:ln>
            <a:noFill/>
          </a:ln>
        </p:spPr>
        <p:txBody>
          <a:bodyPr spcFirstLastPara="1" wrap="square" lIns="79650" tIns="39800" rIns="79650" bIns="39800" anchor="t" anchorCtr="0">
            <a:spAutoFit/>
          </a:bodyPr>
          <a:lstStyle/>
          <a:p>
            <a:pPr marL="0" marR="0" lvl="0" indent="0" algn="l" rtl="0">
              <a:lnSpc>
                <a:spcPct val="65000"/>
              </a:lnSpc>
              <a:spcBef>
                <a:spcPts val="0"/>
              </a:spcBef>
              <a:spcAft>
                <a:spcPts val="0"/>
              </a:spcAft>
              <a:buClr>
                <a:srgbClr val="000000"/>
              </a:buClr>
              <a:buSzPts val="600"/>
              <a:buFont typeface="Arial"/>
              <a:buNone/>
            </a:pPr>
            <a:r>
              <a:rPr lang="en-US" sz="600" b="1" i="0" u="none" strike="noStrike" cap="none">
                <a:solidFill>
                  <a:srgbClr val="BFBFBF"/>
                </a:solidFill>
                <a:latin typeface="Arial"/>
                <a:ea typeface="Arial"/>
                <a:cs typeface="Arial"/>
                <a:sym typeface="Arial"/>
              </a:rPr>
              <a:t>RESEARCH POSTER PRESENTATION DESIGN © 2015</a:t>
            </a:r>
            <a:endParaRPr sz="2100" b="0" i="0" u="none" strike="noStrike" cap="none">
              <a:solidFill>
                <a:srgbClr val="000000"/>
              </a:solidFill>
              <a:latin typeface="Arial"/>
              <a:ea typeface="Arial"/>
              <a:cs typeface="Arial"/>
              <a:sym typeface="Arial"/>
            </a:endParaRPr>
          </a:p>
          <a:p>
            <a:pPr marL="0" marR="0" lvl="0" indent="0" algn="l" rtl="0">
              <a:lnSpc>
                <a:spcPct val="65000"/>
              </a:lnSpc>
              <a:spcBef>
                <a:spcPts val="500"/>
              </a:spcBef>
              <a:spcAft>
                <a:spcPts val="0"/>
              </a:spcAft>
              <a:buClr>
                <a:srgbClr val="000000"/>
              </a:buClr>
              <a:buSzPts val="1100"/>
              <a:buFont typeface="Arial"/>
              <a:buNone/>
            </a:pPr>
            <a:r>
              <a:rPr lang="en-US" sz="1100" b="1" i="0" u="none" strike="noStrike" cap="none">
                <a:solidFill>
                  <a:srgbClr val="BFBFBF"/>
                </a:solidFill>
                <a:latin typeface="Arial"/>
                <a:ea typeface="Arial"/>
                <a:cs typeface="Arial"/>
                <a:sym typeface="Arial"/>
              </a:rPr>
              <a:t>www.PosterPresentations.com</a:t>
            </a:r>
            <a:endParaRPr sz="2100" b="0" i="0" u="none" strike="noStrike" cap="none">
              <a:solidFill>
                <a:srgbClr val="000000"/>
              </a:solidFill>
              <a:latin typeface="Arial"/>
              <a:ea typeface="Arial"/>
              <a:cs typeface="Arial"/>
              <a:sym typeface="Arial"/>
            </a:endParaRPr>
          </a:p>
        </p:txBody>
      </p:sp>
      <p:graphicFrame>
        <p:nvGraphicFramePr>
          <p:cNvPr id="12" name="Google Shape;12;p2"/>
          <p:cNvGraphicFramePr/>
          <p:nvPr/>
        </p:nvGraphicFramePr>
        <p:xfrm>
          <a:off x="-10247430" y="0"/>
          <a:ext cx="9759775" cy="32918400"/>
        </p:xfrm>
        <a:graphic>
          <a:graphicData uri="http://schemas.openxmlformats.org/drawingml/2006/table">
            <a:tbl>
              <a:tblPr firstRow="1" bandRow="1">
                <a:noFill/>
                <a:tableStyleId>{32380662-BBD1-4DA5-9F5C-E858F572F63F}</a:tableStyleId>
              </a:tblPr>
              <a:tblGrid>
                <a:gridCol w="4184925">
                  <a:extLst>
                    <a:ext uri="{9D8B030D-6E8A-4147-A177-3AD203B41FA5}">
                      <a16:colId xmlns:a16="http://schemas.microsoft.com/office/drawing/2014/main" val="20000"/>
                    </a:ext>
                  </a:extLst>
                </a:gridCol>
                <a:gridCol w="5574850">
                  <a:extLst>
                    <a:ext uri="{9D8B030D-6E8A-4147-A177-3AD203B41FA5}">
                      <a16:colId xmlns:a16="http://schemas.microsoft.com/office/drawing/2014/main" val="20001"/>
                    </a:ext>
                  </a:extLst>
                </a:gridCol>
              </a:tblGrid>
              <a:tr h="1426250">
                <a:tc gridSpan="2">
                  <a:txBody>
                    <a:bodyPr/>
                    <a:lstStyle/>
                    <a:p>
                      <a:pPr marL="0" marR="0" lvl="0" indent="0" algn="ctr" rtl="0">
                        <a:lnSpc>
                          <a:spcPct val="100000"/>
                        </a:lnSpc>
                        <a:spcBef>
                          <a:spcPts val="0"/>
                        </a:spcBef>
                        <a:spcAft>
                          <a:spcPts val="0"/>
                        </a:spcAft>
                        <a:buClr>
                          <a:srgbClr val="1F3A4E"/>
                        </a:buClr>
                        <a:buSzPts val="3400"/>
                        <a:buFont typeface="Arial Black"/>
                        <a:buNone/>
                      </a:pPr>
                      <a:r>
                        <a:rPr lang="en-US" sz="3400" b="0" u="none" strike="noStrike" cap="none">
                          <a:solidFill>
                            <a:srgbClr val="1F3A4E"/>
                          </a:solidFill>
                          <a:latin typeface="Arial Black"/>
                          <a:ea typeface="Arial Black"/>
                          <a:cs typeface="Arial Black"/>
                          <a:sym typeface="Arial Black"/>
                        </a:rPr>
                        <a:t>QUICK START GUIDE</a:t>
                      </a:r>
                      <a:br>
                        <a:rPr lang="en-US" sz="3400" b="0" u="none" strike="noStrike" cap="none">
                          <a:solidFill>
                            <a:srgbClr val="1F3A4E"/>
                          </a:solidFill>
                          <a:latin typeface="Arial Black"/>
                          <a:ea typeface="Arial Black"/>
                          <a:cs typeface="Arial Black"/>
                          <a:sym typeface="Arial Black"/>
                        </a:rPr>
                      </a:br>
                      <a:r>
                        <a:rPr lang="en-US" sz="2700" b="1" u="none" strike="noStrike" cap="none">
                          <a:solidFill>
                            <a:srgbClr val="FF0000"/>
                          </a:solidFill>
                          <a:latin typeface="Trebuchet MS"/>
                          <a:ea typeface="Trebuchet MS"/>
                          <a:cs typeface="Trebuchet MS"/>
                          <a:sym typeface="Trebuchet MS"/>
                        </a:rPr>
                        <a:t>(THIS SIDEBAR WILL NOT PRINT)</a:t>
                      </a:r>
                      <a:endParaRPr sz="3400" b="1" u="none" strike="noStrike" cap="none">
                        <a:solidFill>
                          <a:schemeClr val="lt1"/>
                        </a:solidFill>
                        <a:latin typeface="Trebuchet MS"/>
                        <a:ea typeface="Trebuchet MS"/>
                        <a:cs typeface="Trebuchet MS"/>
                        <a:sym typeface="Trebuchet MS"/>
                      </a:endParaRPr>
                    </a:p>
                  </a:txBody>
                  <a:tcPr marL="292600" marR="146325" marT="235125" marB="78400">
                    <a:solidFill>
                      <a:srgbClr val="FFC000"/>
                    </a:solidFill>
                  </a:tcPr>
                </a:tc>
                <a:tc hMerge="1">
                  <a:txBody>
                    <a:bodyPr/>
                    <a:lstStyle/>
                    <a:p>
                      <a:endParaRPr lang="en-US"/>
                    </a:p>
                  </a:txBody>
                  <a:tcPr/>
                </a:tc>
                <a:extLst>
                  <a:ext uri="{0D108BD9-81ED-4DB2-BD59-A6C34878D82A}">
                    <a16:rowId xmlns:a16="http://schemas.microsoft.com/office/drawing/2014/main" val="10000"/>
                  </a:ext>
                </a:extLst>
              </a:tr>
              <a:tr h="4130850">
                <a:tc gridSpan="2">
                  <a:txBody>
                    <a:bodyPr/>
                    <a:lstStyle/>
                    <a:p>
                      <a:pPr marL="0" marR="0" lvl="0" indent="0" algn="l" rtl="0">
                        <a:lnSpc>
                          <a:spcPct val="100000"/>
                        </a:lnSpc>
                        <a:spcBef>
                          <a:spcPts val="0"/>
                        </a:spcBef>
                        <a:spcAft>
                          <a:spcPts val="0"/>
                        </a:spcAft>
                        <a:buClr>
                          <a:srgbClr val="000000"/>
                        </a:buClr>
                        <a:buSzPts val="2100"/>
                        <a:buFont typeface="Arial"/>
                        <a:buNone/>
                      </a:pPr>
                      <a:r>
                        <a:rPr lang="en-US" sz="2100" i="0" u="none" strike="noStrike" cap="none">
                          <a:solidFill>
                            <a:srgbClr val="D9D9D9"/>
                          </a:solidFill>
                          <a:latin typeface="Arial"/>
                          <a:ea typeface="Arial"/>
                          <a:cs typeface="Arial"/>
                          <a:sym typeface="Arial"/>
                        </a:rPr>
                        <a:t>This PowerPoint template produces a </a:t>
                      </a:r>
                      <a:r>
                        <a:rPr lang="en-US" sz="2100" i="0" u="none" strike="noStrike" cap="none">
                          <a:solidFill>
                            <a:srgbClr val="FFC000"/>
                          </a:solidFill>
                          <a:latin typeface="Arial"/>
                          <a:ea typeface="Arial"/>
                          <a:cs typeface="Arial"/>
                          <a:sym typeface="Arial"/>
                        </a:rPr>
                        <a:t>42x60” </a:t>
                      </a:r>
                      <a:r>
                        <a:rPr lang="en-US" sz="2100" i="0" u="none" strike="noStrike" cap="none">
                          <a:solidFill>
                            <a:srgbClr val="D9D9D9"/>
                          </a:solidFill>
                          <a:latin typeface="Arial"/>
                          <a:ea typeface="Arial"/>
                          <a:cs typeface="Arial"/>
                          <a:sym typeface="Arial"/>
                        </a:rPr>
                        <a:t>presentation poster. You can use it to create your research poster by placing your title, subtitle, text, tables, charts and photos. </a:t>
                      </a:r>
                      <a:endParaRPr sz="2400" u="none" strike="noStrike" cap="none"/>
                    </a:p>
                    <a:p>
                      <a:pPr marL="0" marR="0" lvl="0" indent="0" algn="l" rtl="0">
                        <a:lnSpc>
                          <a:spcPct val="100000"/>
                        </a:lnSpc>
                        <a:spcBef>
                          <a:spcPts val="0"/>
                        </a:spcBef>
                        <a:spcAft>
                          <a:spcPts val="0"/>
                        </a:spcAft>
                        <a:buClr>
                          <a:srgbClr val="000000"/>
                        </a:buClr>
                        <a:buSzPts val="2100"/>
                        <a:buFont typeface="Arial"/>
                        <a:buNone/>
                      </a:pPr>
                      <a:endParaRPr sz="2100" i="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i="0" u="none" strike="noStrike" cap="none">
                          <a:solidFill>
                            <a:srgbClr val="D9D9D9"/>
                          </a:solidFill>
                          <a:latin typeface="Arial"/>
                          <a:ea typeface="Arial"/>
                          <a:cs typeface="Arial"/>
                          <a:sym typeface="Arial"/>
                        </a:rPr>
                        <a:t>We provide a series of online tutorials that will guide you through the poster design process and answer your poster production questions. For complete template tutorials, go online to </a:t>
                      </a:r>
                      <a:r>
                        <a:rPr lang="en-US" sz="2100" i="0" u="none" strike="noStrike" cap="none">
                          <a:solidFill>
                            <a:srgbClr val="FFC000"/>
                          </a:solidFill>
                          <a:latin typeface="Arial"/>
                          <a:ea typeface="Arial"/>
                          <a:cs typeface="Arial"/>
                          <a:sym typeface="Arial"/>
                        </a:rPr>
                        <a:t>PosterPresentations.com</a:t>
                      </a:r>
                      <a:r>
                        <a:rPr lang="en-US" sz="2100" i="0" u="none" strike="noStrike" cap="none">
                          <a:solidFill>
                            <a:srgbClr val="D9D9D9"/>
                          </a:solidFill>
                          <a:latin typeface="Arial"/>
                          <a:ea typeface="Arial"/>
                          <a:cs typeface="Arial"/>
                          <a:sym typeface="Arial"/>
                        </a:rPr>
                        <a:t> and click on the  </a:t>
                      </a:r>
                      <a:r>
                        <a:rPr lang="en-US" sz="2100" i="0" u="none" strike="noStrike" cap="none">
                          <a:solidFill>
                            <a:srgbClr val="FFC000"/>
                          </a:solidFill>
                          <a:latin typeface="Arial"/>
                          <a:ea typeface="Arial"/>
                          <a:cs typeface="Arial"/>
                          <a:sym typeface="Arial"/>
                        </a:rPr>
                        <a:t>HELP DESK</a:t>
                      </a:r>
                      <a:r>
                        <a:rPr lang="en-US" sz="2100" i="0" u="none" strike="noStrike" cap="none">
                          <a:solidFill>
                            <a:srgbClr val="D9D9D9"/>
                          </a:solidFill>
                          <a:latin typeface="Arial"/>
                          <a:ea typeface="Arial"/>
                          <a:cs typeface="Arial"/>
                          <a:sym typeface="Arial"/>
                        </a:rPr>
                        <a:t> tab.</a:t>
                      </a:r>
                      <a:endParaRPr sz="2400" u="none" strike="noStrike" cap="none"/>
                    </a:p>
                    <a:p>
                      <a:pPr marL="0" marR="0" lvl="0" indent="0" algn="l" rtl="0">
                        <a:lnSpc>
                          <a:spcPct val="100000"/>
                        </a:lnSpc>
                        <a:spcBef>
                          <a:spcPts val="0"/>
                        </a:spcBef>
                        <a:spcAft>
                          <a:spcPts val="0"/>
                        </a:spcAft>
                        <a:buClr>
                          <a:srgbClr val="000000"/>
                        </a:buClr>
                        <a:buSzPts val="2100"/>
                        <a:buFont typeface="Arial"/>
                        <a:buNone/>
                      </a:pPr>
                      <a:endParaRPr sz="2100" i="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i="0" u="none" strike="noStrike" cap="none">
                          <a:solidFill>
                            <a:srgbClr val="D9D9D9"/>
                          </a:solidFill>
                          <a:latin typeface="Arial"/>
                          <a:ea typeface="Arial"/>
                          <a:cs typeface="Arial"/>
                          <a:sym typeface="Arial"/>
                        </a:rPr>
                        <a:t>To print your poster using our same-day professional printing service, go online to </a:t>
                      </a:r>
                      <a:r>
                        <a:rPr lang="en-US" sz="2100" i="0" u="none" strike="noStrike" cap="none">
                          <a:solidFill>
                            <a:srgbClr val="FFC000"/>
                          </a:solidFill>
                          <a:latin typeface="Arial"/>
                          <a:ea typeface="Arial"/>
                          <a:cs typeface="Arial"/>
                          <a:sym typeface="Arial"/>
                        </a:rPr>
                        <a:t>PosterPresentations.com</a:t>
                      </a:r>
                      <a:r>
                        <a:rPr lang="en-US" sz="2100" i="0" u="none" strike="noStrike" cap="none">
                          <a:solidFill>
                            <a:srgbClr val="D9D9D9"/>
                          </a:solidFill>
                          <a:latin typeface="Arial"/>
                          <a:ea typeface="Arial"/>
                          <a:cs typeface="Arial"/>
                          <a:sym typeface="Arial"/>
                        </a:rPr>
                        <a:t> and click on "</a:t>
                      </a:r>
                      <a:r>
                        <a:rPr lang="en-US" sz="2100" i="0" u="none" strike="noStrike" cap="none">
                          <a:solidFill>
                            <a:srgbClr val="FFC000"/>
                          </a:solidFill>
                          <a:latin typeface="Arial"/>
                          <a:ea typeface="Arial"/>
                          <a:cs typeface="Arial"/>
                          <a:sym typeface="Arial"/>
                        </a:rPr>
                        <a:t>Order your poster</a:t>
                      </a:r>
                      <a:r>
                        <a:rPr lang="en-US" sz="2100" i="0" u="none" strike="noStrike" cap="none">
                          <a:solidFill>
                            <a:srgbClr val="D9D9D9"/>
                          </a:solidFill>
                          <a:latin typeface="Arial"/>
                          <a:ea typeface="Arial"/>
                          <a:cs typeface="Arial"/>
                          <a:sym typeface="Arial"/>
                        </a:rPr>
                        <a:t>".</a:t>
                      </a:r>
                      <a:endParaRPr sz="2100" b="1" u="none" strike="noStrike" cap="none">
                        <a:solidFill>
                          <a:srgbClr val="D9D9D9"/>
                        </a:solidFill>
                        <a:latin typeface="Arial"/>
                        <a:ea typeface="Arial"/>
                        <a:cs typeface="Arial"/>
                        <a:sym typeface="Arial"/>
                      </a:endParaRPr>
                    </a:p>
                  </a:txBody>
                  <a:tcPr marL="292600" marR="146325" marT="235125" marB="78400">
                    <a:solidFill>
                      <a:srgbClr val="010101"/>
                    </a:solidFill>
                  </a:tcPr>
                </a:tc>
                <a:tc hMerge="1">
                  <a:txBody>
                    <a:bodyPr/>
                    <a:lstStyle/>
                    <a:p>
                      <a:endParaRPr lang="en-US"/>
                    </a:p>
                  </a:txBody>
                  <a:tcPr/>
                </a:tc>
                <a:extLst>
                  <a:ext uri="{0D108BD9-81ED-4DB2-BD59-A6C34878D82A}">
                    <a16:rowId xmlns:a16="http://schemas.microsoft.com/office/drawing/2014/main" val="10001"/>
                  </a:ext>
                </a:extLst>
              </a:tr>
              <a:tr h="4490000">
                <a:tc>
                  <a:txBody>
                    <a:bodyPr/>
                    <a:lstStyle/>
                    <a:p>
                      <a:pPr marL="0" marR="0" lvl="0" indent="0" algn="ctr"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p>
                      <a:pPr marL="0" marR="0" lvl="0" indent="0" algn="ctr"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p>
                      <a:pPr marL="0" marR="0" lvl="0" indent="0" algn="ctr" rtl="0">
                        <a:lnSpc>
                          <a:spcPct val="100000"/>
                        </a:lnSpc>
                        <a:spcBef>
                          <a:spcPts val="0"/>
                        </a:spcBef>
                        <a:spcAft>
                          <a:spcPts val="0"/>
                        </a:spcAft>
                        <a:buClr>
                          <a:srgbClr val="000000"/>
                        </a:buClr>
                        <a:buSzPts val="2100"/>
                        <a:buFont typeface="Arial"/>
                        <a:buNone/>
                      </a:pPr>
                      <a:r>
                        <a:rPr lang="en-US" sz="2100" u="none" strike="noStrike" cap="none">
                          <a:solidFill>
                            <a:schemeClr val="lt1"/>
                          </a:solidFill>
                          <a:latin typeface="Arial"/>
                          <a:ea typeface="Arial"/>
                          <a:cs typeface="Arial"/>
                          <a:sym typeface="Arial"/>
                        </a:rPr>
                        <a:t>This is a template for a</a:t>
                      </a:r>
                      <a:endParaRPr sz="2400" u="none" strike="noStrike" cap="none"/>
                    </a:p>
                    <a:p>
                      <a:pPr marL="0" marR="0" lvl="0" indent="0" algn="ctr" rtl="0">
                        <a:lnSpc>
                          <a:spcPct val="100000"/>
                        </a:lnSpc>
                        <a:spcBef>
                          <a:spcPts val="0"/>
                        </a:spcBef>
                        <a:spcAft>
                          <a:spcPts val="0"/>
                        </a:spcAft>
                        <a:buClr>
                          <a:schemeClr val="lt1"/>
                        </a:buClr>
                        <a:buSzPts val="2100"/>
                        <a:buFont typeface="Arial"/>
                        <a:buNone/>
                      </a:pPr>
                      <a:r>
                        <a:rPr lang="en-US" sz="2100" u="none" strike="noStrike" cap="none">
                          <a:solidFill>
                            <a:schemeClr val="lt1"/>
                          </a:solidFill>
                          <a:latin typeface="Arial"/>
                          <a:ea typeface="Arial"/>
                          <a:cs typeface="Arial"/>
                          <a:sym typeface="Arial"/>
                        </a:rPr>
                        <a:t>presentation poster </a:t>
                      </a:r>
                      <a:br>
                        <a:rPr lang="en-US" sz="2100" u="none" strike="noStrike" cap="none">
                          <a:solidFill>
                            <a:schemeClr val="lt1"/>
                          </a:solidFill>
                          <a:latin typeface="Arial"/>
                          <a:ea typeface="Arial"/>
                          <a:cs typeface="Arial"/>
                          <a:sym typeface="Arial"/>
                        </a:rPr>
                      </a:br>
                      <a:r>
                        <a:rPr lang="en-US" sz="3400" b="1" u="none" strike="noStrike" cap="none">
                          <a:solidFill>
                            <a:srgbClr val="FFC000"/>
                          </a:solidFill>
                          <a:latin typeface="Arial"/>
                          <a:ea typeface="Arial"/>
                          <a:cs typeface="Arial"/>
                          <a:sym typeface="Arial"/>
                        </a:rPr>
                        <a:t>42 inches tall</a:t>
                      </a:r>
                      <a:br>
                        <a:rPr lang="en-US" sz="3400" b="1" u="none" strike="noStrike" cap="none">
                          <a:solidFill>
                            <a:srgbClr val="FFC000"/>
                          </a:solidFill>
                          <a:latin typeface="Arial"/>
                          <a:ea typeface="Arial"/>
                          <a:cs typeface="Arial"/>
                          <a:sym typeface="Arial"/>
                        </a:rPr>
                      </a:br>
                      <a:r>
                        <a:rPr lang="en-US" sz="3400" b="1" u="none" strike="noStrike" cap="none">
                          <a:solidFill>
                            <a:srgbClr val="FFC000"/>
                          </a:solidFill>
                          <a:latin typeface="Arial"/>
                          <a:ea typeface="Arial"/>
                          <a:cs typeface="Arial"/>
                          <a:sym typeface="Arial"/>
                        </a:rPr>
                        <a:t>by</a:t>
                      </a:r>
                      <a:br>
                        <a:rPr lang="en-US" sz="3400" b="1" u="none" strike="noStrike" cap="none">
                          <a:solidFill>
                            <a:srgbClr val="FFC000"/>
                          </a:solidFill>
                          <a:latin typeface="Arial"/>
                          <a:ea typeface="Arial"/>
                          <a:cs typeface="Arial"/>
                          <a:sym typeface="Arial"/>
                        </a:rPr>
                      </a:br>
                      <a:r>
                        <a:rPr lang="en-US" sz="3400" b="1" u="none" strike="noStrike" cap="none">
                          <a:solidFill>
                            <a:srgbClr val="FFC000"/>
                          </a:solidFill>
                          <a:latin typeface="Arial"/>
                          <a:ea typeface="Arial"/>
                          <a:cs typeface="Arial"/>
                          <a:sym typeface="Arial"/>
                        </a:rPr>
                        <a:t>60 inches wide</a:t>
                      </a:r>
                      <a:br>
                        <a:rPr lang="en-US" sz="2100" u="none" strike="noStrike" cap="none">
                          <a:solidFill>
                            <a:schemeClr val="lt1"/>
                          </a:solidFill>
                          <a:latin typeface="Arial"/>
                          <a:ea typeface="Arial"/>
                          <a:cs typeface="Arial"/>
                          <a:sym typeface="Arial"/>
                        </a:rPr>
                      </a:br>
                      <a:endParaRPr sz="2100" u="none" strike="noStrike" cap="none">
                        <a:solidFill>
                          <a:srgbClr val="1F3A4E"/>
                        </a:solidFill>
                      </a:endParaRPr>
                    </a:p>
                  </a:txBody>
                  <a:tcPr marL="146325" marR="146325" marT="78400" marB="78400">
                    <a:solidFill>
                      <a:srgbClr val="010101"/>
                    </a:solidFill>
                  </a:tcPr>
                </a:tc>
                <a:tc>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Important: Check the template size</a:t>
                      </a:r>
                      <a:br>
                        <a:rPr lang="en-US" sz="2100" b="0" u="none" strike="noStrike" cap="none">
                          <a:solidFill>
                            <a:srgbClr val="FFC000"/>
                          </a:solidFill>
                          <a:latin typeface="Arial"/>
                          <a:ea typeface="Arial"/>
                          <a:cs typeface="Arial"/>
                          <a:sym typeface="Arial"/>
                        </a:rPr>
                      </a:br>
                      <a:r>
                        <a:rPr lang="en-US" sz="2100" b="0" u="none" strike="noStrike" cap="none">
                          <a:solidFill>
                            <a:srgbClr val="D9D9D9"/>
                          </a:solidFill>
                          <a:latin typeface="Arial"/>
                          <a:ea typeface="Arial"/>
                          <a:cs typeface="Arial"/>
                          <a:sym typeface="Arial"/>
                        </a:rPr>
                        <a:t>Before you start working on your poster and to avoid printing problems check that you have downloaded and that you are using the correct size template for your poster presentation.</a:t>
                      </a:r>
                      <a:br>
                        <a:rPr lang="en-US" sz="2100" b="0" u="none" strike="noStrike" cap="none">
                          <a:solidFill>
                            <a:srgbClr val="D9D9D9"/>
                          </a:solidFill>
                          <a:latin typeface="Arial"/>
                          <a:ea typeface="Arial"/>
                          <a:cs typeface="Arial"/>
                          <a:sym typeface="Arial"/>
                        </a:rPr>
                      </a:br>
                      <a:r>
                        <a:rPr lang="en-US" sz="2100" b="0" u="none" strike="noStrike" cap="none">
                          <a:solidFill>
                            <a:srgbClr val="D9D9D9"/>
                          </a:solidFill>
                          <a:latin typeface="Arial"/>
                          <a:ea typeface="Arial"/>
                          <a:cs typeface="Arial"/>
                          <a:sym typeface="Arial"/>
                        </a:rPr>
                        <a:t>This template can also be printed at the following sizes without distortion and without any additional formatting:</a:t>
                      </a:r>
                      <a:br>
                        <a:rPr lang="en-US" sz="2100" b="0" u="none" strike="noStrike" cap="none">
                          <a:solidFill>
                            <a:srgbClr val="D9D9D9"/>
                          </a:solidFill>
                          <a:latin typeface="Arial"/>
                          <a:ea typeface="Arial"/>
                          <a:cs typeface="Arial"/>
                          <a:sym typeface="Arial"/>
                        </a:rPr>
                      </a:br>
                      <a:r>
                        <a:rPr lang="en-US" sz="2100" b="0" u="none" strike="noStrike" cap="none">
                          <a:solidFill>
                            <a:srgbClr val="FFC000"/>
                          </a:solidFill>
                          <a:latin typeface="Arial"/>
                          <a:ea typeface="Arial"/>
                          <a:cs typeface="Arial"/>
                          <a:sym typeface="Arial"/>
                        </a:rPr>
                        <a:t>36 tall x 51.42 wide</a:t>
                      </a:r>
                      <a:br>
                        <a:rPr lang="en-US" sz="2100" b="0" u="none" strike="noStrike" cap="none">
                          <a:solidFill>
                            <a:srgbClr val="FFC000"/>
                          </a:solidFill>
                          <a:latin typeface="Arial"/>
                          <a:ea typeface="Arial"/>
                          <a:cs typeface="Arial"/>
                          <a:sym typeface="Arial"/>
                        </a:rPr>
                      </a:br>
                      <a:r>
                        <a:rPr lang="en-US" sz="2100" b="0" u="none" strike="noStrike" cap="none">
                          <a:solidFill>
                            <a:srgbClr val="FFC000"/>
                          </a:solidFill>
                          <a:latin typeface="Arial"/>
                          <a:ea typeface="Arial"/>
                          <a:cs typeface="Arial"/>
                          <a:sym typeface="Arial"/>
                        </a:rPr>
                        <a:t>48 tall x 68.57 wide</a:t>
                      </a:r>
                      <a:endParaRPr sz="2400" u="none" strike="noStrike" cap="none"/>
                    </a:p>
                  </a:txBody>
                  <a:tcPr marL="292600" marR="146325" marT="235125" marB="78400">
                    <a:solidFill>
                      <a:srgbClr val="010101"/>
                    </a:solidFill>
                  </a:tcPr>
                </a:tc>
                <a:extLst>
                  <a:ext uri="{0D108BD9-81ED-4DB2-BD59-A6C34878D82A}">
                    <a16:rowId xmlns:a16="http://schemas.microsoft.com/office/drawing/2014/main" val="10002"/>
                  </a:ext>
                </a:extLst>
              </a:tr>
              <a:tr h="4211400">
                <a:tc>
                  <a:txBody>
                    <a:bodyPr/>
                    <a:lstStyle/>
                    <a:p>
                      <a:pPr marL="0" marR="0" lvl="0" indent="0" algn="l"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txBody>
                  <a:tcPr marL="146325" marR="146325" marT="78400" marB="78400"/>
                </a:tc>
                <a:tc>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How to </a:t>
                      </a:r>
                      <a:r>
                        <a:rPr lang="en-US" sz="4200" b="1" u="none" strike="noStrike" cap="none">
                          <a:solidFill>
                            <a:srgbClr val="FFC000"/>
                          </a:solidFill>
                          <a:latin typeface="Arial"/>
                          <a:ea typeface="Arial"/>
                          <a:cs typeface="Arial"/>
                          <a:sym typeface="Arial"/>
                        </a:rPr>
                        <a:t>Zoom in </a:t>
                      </a:r>
                      <a:r>
                        <a:rPr lang="en-US" sz="2400" b="1" u="none" strike="noStrike" cap="none">
                          <a:solidFill>
                            <a:srgbClr val="FFC000"/>
                          </a:solidFill>
                          <a:latin typeface="Arial"/>
                          <a:ea typeface="Arial"/>
                          <a:cs typeface="Arial"/>
                          <a:sym typeface="Arial"/>
                        </a:rPr>
                        <a:t>and </a:t>
                      </a:r>
                      <a:r>
                        <a:rPr lang="en-US" sz="1900" b="1" u="none" strike="noStrike" cap="none">
                          <a:solidFill>
                            <a:srgbClr val="FFC000"/>
                          </a:solidFill>
                          <a:latin typeface="Arial"/>
                          <a:ea typeface="Arial"/>
                          <a:cs typeface="Arial"/>
                          <a:sym typeface="Arial"/>
                        </a:rPr>
                        <a:t>out</a:t>
                      </a:r>
                      <a:endParaRPr sz="2400" b="1" u="none" strike="noStrike" cap="none">
                        <a:solidFill>
                          <a:srgbClr val="FFC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b="0" u="none" strike="noStrike" cap="none">
                          <a:solidFill>
                            <a:srgbClr val="D9D9D9"/>
                          </a:solidFill>
                          <a:latin typeface="Arial"/>
                          <a:ea typeface="Arial"/>
                          <a:cs typeface="Arial"/>
                          <a:sym typeface="Arial"/>
                        </a:rPr>
                        <a:t>Use the PowerPoint zoom tool to adjust the screen magnification to view comfortably. PowerPoint provides 2 ways to zoom: </a:t>
                      </a:r>
                      <a:br>
                        <a:rPr lang="en-US" sz="2100" b="0" u="none" strike="noStrike" cap="none">
                          <a:solidFill>
                            <a:srgbClr val="D9D9D9"/>
                          </a:solidFill>
                          <a:latin typeface="Arial"/>
                          <a:ea typeface="Arial"/>
                          <a:cs typeface="Arial"/>
                          <a:sym typeface="Arial"/>
                        </a:rPr>
                      </a:br>
                      <a:r>
                        <a:rPr lang="en-US" sz="2100" b="0" u="none" strike="noStrike" cap="none">
                          <a:solidFill>
                            <a:srgbClr val="FFC000"/>
                          </a:solidFill>
                          <a:latin typeface="Arial"/>
                          <a:ea typeface="Arial"/>
                          <a:cs typeface="Arial"/>
                          <a:sym typeface="Arial"/>
                        </a:rPr>
                        <a:t>1. </a:t>
                      </a:r>
                      <a:r>
                        <a:rPr lang="en-US" sz="2100" b="0" u="none" strike="noStrike" cap="none">
                          <a:solidFill>
                            <a:srgbClr val="D9D9D9"/>
                          </a:solidFill>
                          <a:latin typeface="Arial"/>
                          <a:ea typeface="Arial"/>
                          <a:cs typeface="Arial"/>
                          <a:sym typeface="Arial"/>
                        </a:rPr>
                        <a:t>On the top menu bar click on the VIEW tab and then click on ZOOM. Choose the zoom percentage that works best for you. </a:t>
                      </a:r>
                      <a:br>
                        <a:rPr lang="en-US" sz="2100" b="0" u="none" strike="noStrike" cap="none">
                          <a:solidFill>
                            <a:srgbClr val="D9D9D9"/>
                          </a:solidFill>
                          <a:latin typeface="Arial"/>
                          <a:ea typeface="Arial"/>
                          <a:cs typeface="Arial"/>
                          <a:sym typeface="Arial"/>
                        </a:rPr>
                      </a:br>
                      <a:r>
                        <a:rPr lang="en-US" sz="2100" b="0" u="none" strike="noStrike" cap="none">
                          <a:solidFill>
                            <a:srgbClr val="FFC000"/>
                          </a:solidFill>
                          <a:latin typeface="Arial"/>
                          <a:ea typeface="Arial"/>
                          <a:cs typeface="Arial"/>
                          <a:sym typeface="Arial"/>
                        </a:rPr>
                        <a:t>2. </a:t>
                      </a:r>
                      <a:r>
                        <a:rPr lang="en-US" sz="2100" b="0" u="none" strike="noStrike" cap="none">
                          <a:solidFill>
                            <a:srgbClr val="D9D9D9"/>
                          </a:solidFill>
                          <a:latin typeface="Arial"/>
                          <a:ea typeface="Arial"/>
                          <a:cs typeface="Arial"/>
                          <a:sym typeface="Arial"/>
                        </a:rPr>
                        <a:t>For better zoom flexibility, use the zoom slider at the bottom right of the window.</a:t>
                      </a:r>
                      <a:endParaRPr sz="2400" u="none" strike="noStrike" cap="none"/>
                    </a:p>
                  </a:txBody>
                  <a:tcPr marL="292600" marR="146325" marT="235125" marB="78400">
                    <a:solidFill>
                      <a:srgbClr val="010101"/>
                    </a:solidFill>
                  </a:tcPr>
                </a:tc>
                <a:extLst>
                  <a:ext uri="{0D108BD9-81ED-4DB2-BD59-A6C34878D82A}">
                    <a16:rowId xmlns:a16="http://schemas.microsoft.com/office/drawing/2014/main" val="10003"/>
                  </a:ext>
                </a:extLst>
              </a:tr>
              <a:tr h="2020525">
                <a:tc grid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Ruler and Guides</a:t>
                      </a:r>
                      <a:br>
                        <a:rPr lang="en-US" sz="2100" b="0" u="none" strike="noStrike" cap="none">
                          <a:solidFill>
                            <a:srgbClr val="FFC000"/>
                          </a:solidFill>
                          <a:latin typeface="Arial"/>
                          <a:ea typeface="Arial"/>
                          <a:cs typeface="Arial"/>
                          <a:sym typeface="Arial"/>
                        </a:rPr>
                      </a:br>
                      <a:r>
                        <a:rPr lang="en-US" sz="2100" b="0" u="none" strike="noStrike" cap="none">
                          <a:solidFill>
                            <a:srgbClr val="D9D9D9"/>
                          </a:solidFill>
                          <a:latin typeface="Arial"/>
                          <a:ea typeface="Arial"/>
                          <a:cs typeface="Arial"/>
                          <a:sym typeface="Arial"/>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endParaRPr sz="2400" u="none" strike="noStrike" cap="none"/>
                    </a:p>
                  </a:txBody>
                  <a:tcPr marL="146325" marR="146325" marT="78400" marB="78400">
                    <a:solidFill>
                      <a:srgbClr val="010101"/>
                    </a:solidFill>
                  </a:tcPr>
                </a:tc>
                <a:tc hMerge="1">
                  <a:txBody>
                    <a:bodyPr/>
                    <a:lstStyle/>
                    <a:p>
                      <a:endParaRPr lang="en-US"/>
                    </a:p>
                  </a:txBody>
                  <a:tcPr/>
                </a:tc>
                <a:extLst>
                  <a:ext uri="{0D108BD9-81ED-4DB2-BD59-A6C34878D82A}">
                    <a16:rowId xmlns:a16="http://schemas.microsoft.com/office/drawing/2014/main" val="10004"/>
                  </a:ext>
                </a:extLst>
              </a:tr>
              <a:tr h="3981550">
                <a:tc>
                  <a:txBody>
                    <a:bodyPr/>
                    <a:lstStyle/>
                    <a:p>
                      <a:pPr marL="0" marR="0" lvl="0" indent="0" algn="l"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txBody>
                  <a:tcPr marL="146325" marR="146325" marT="78400" marB="78400"/>
                </a:tc>
                <a:tc>
                  <a:txBody>
                    <a:bodyPr/>
                    <a:lstStyle/>
                    <a:p>
                      <a:pPr marL="0" marR="0" lvl="1"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Headers and text containers</a:t>
                      </a:r>
                      <a:br>
                        <a:rPr lang="en-US" sz="2100" b="0" u="none" strike="noStrike" cap="none">
                          <a:solidFill>
                            <a:schemeClr val="lt1"/>
                          </a:solidFill>
                          <a:latin typeface="Arial"/>
                          <a:ea typeface="Arial"/>
                          <a:cs typeface="Arial"/>
                          <a:sym typeface="Arial"/>
                        </a:rPr>
                      </a:br>
                      <a:r>
                        <a:rPr lang="en-US" sz="2100" b="0" u="none" strike="noStrike" cap="none">
                          <a:solidFill>
                            <a:srgbClr val="D9D9D9"/>
                          </a:solidFill>
                          <a:latin typeface="Arial"/>
                          <a:ea typeface="Arial"/>
                          <a:cs typeface="Arial"/>
                          <a:sym typeface="Arial"/>
                        </a:rPr>
                        <a:t>Included in this template are commonly used section headers such as Abstract, Objectives, Methods, Results, etc. </a:t>
                      </a:r>
                      <a:br>
                        <a:rPr lang="en-US" sz="2100" b="0" u="none" strike="noStrike" cap="none">
                          <a:solidFill>
                            <a:schemeClr val="lt1"/>
                          </a:solidFill>
                          <a:latin typeface="Arial"/>
                          <a:ea typeface="Arial"/>
                          <a:cs typeface="Arial"/>
                          <a:sym typeface="Arial"/>
                        </a:rPr>
                      </a:br>
                      <a:r>
                        <a:rPr lang="en-US" sz="2100" b="0" u="none" strike="noStrike" cap="none">
                          <a:solidFill>
                            <a:srgbClr val="FFC000"/>
                          </a:solidFill>
                          <a:latin typeface="Arial"/>
                          <a:ea typeface="Arial"/>
                          <a:cs typeface="Arial"/>
                          <a:sym typeface="Arial"/>
                        </a:rPr>
                        <a:t>-</a:t>
                      </a:r>
                      <a:r>
                        <a:rPr lang="en-US" sz="2100" b="0" u="none" strike="noStrike" cap="none">
                          <a:solidFill>
                            <a:schemeClr val="lt1"/>
                          </a:solidFill>
                          <a:latin typeface="Arial"/>
                          <a:ea typeface="Arial"/>
                          <a:cs typeface="Arial"/>
                          <a:sym typeface="Arial"/>
                        </a:rPr>
                        <a:t> </a:t>
                      </a:r>
                      <a:r>
                        <a:rPr lang="en-US" sz="2100" b="0" u="none" strike="noStrike" cap="none">
                          <a:solidFill>
                            <a:srgbClr val="D9D9D9"/>
                          </a:solidFill>
                          <a:latin typeface="Arial"/>
                          <a:ea typeface="Arial"/>
                          <a:cs typeface="Arial"/>
                          <a:sym typeface="Arial"/>
                        </a:rPr>
                        <a:t>Click inside a section header to add its text. </a:t>
                      </a:r>
                      <a:br>
                        <a:rPr lang="en-US" sz="2100" b="0" u="none" strike="noStrike" cap="none">
                          <a:solidFill>
                            <a:schemeClr val="lt1"/>
                          </a:solidFill>
                          <a:latin typeface="Arial"/>
                          <a:ea typeface="Arial"/>
                          <a:cs typeface="Arial"/>
                          <a:sym typeface="Arial"/>
                        </a:rPr>
                      </a:br>
                      <a:r>
                        <a:rPr lang="en-US" sz="2100" b="0" u="none" strike="noStrike" cap="none">
                          <a:solidFill>
                            <a:srgbClr val="FFC000"/>
                          </a:solidFill>
                          <a:latin typeface="Arial"/>
                          <a:ea typeface="Arial"/>
                          <a:cs typeface="Arial"/>
                          <a:sym typeface="Arial"/>
                        </a:rPr>
                        <a:t>-</a:t>
                      </a:r>
                      <a:r>
                        <a:rPr lang="en-US" sz="2100" b="0" u="none" strike="noStrike" cap="none">
                          <a:solidFill>
                            <a:schemeClr val="lt1"/>
                          </a:solidFill>
                          <a:latin typeface="Arial"/>
                          <a:ea typeface="Arial"/>
                          <a:cs typeface="Arial"/>
                          <a:sym typeface="Arial"/>
                        </a:rPr>
                        <a:t> </a:t>
                      </a:r>
                      <a:r>
                        <a:rPr lang="en-US" sz="2100" b="0" u="none" strike="noStrike" cap="none">
                          <a:solidFill>
                            <a:srgbClr val="D9D9D9"/>
                          </a:solidFill>
                          <a:latin typeface="Arial"/>
                          <a:ea typeface="Arial"/>
                          <a:cs typeface="Arial"/>
                          <a:sym typeface="Arial"/>
                        </a:rPr>
                        <a:t>To add another header, click on edge of the section box so that it is outlined. Copy and paste it. </a:t>
                      </a:r>
                      <a:br>
                        <a:rPr lang="en-US" sz="2100" b="0" u="none" strike="noStrike" cap="none">
                          <a:solidFill>
                            <a:schemeClr val="lt1"/>
                          </a:solidFill>
                          <a:latin typeface="Arial"/>
                          <a:ea typeface="Arial"/>
                          <a:cs typeface="Arial"/>
                          <a:sym typeface="Arial"/>
                        </a:rPr>
                      </a:br>
                      <a:r>
                        <a:rPr lang="en-US" sz="2100" b="0" u="none" strike="noStrike" cap="none">
                          <a:solidFill>
                            <a:srgbClr val="FFC000"/>
                          </a:solidFill>
                          <a:latin typeface="Arial"/>
                          <a:ea typeface="Arial"/>
                          <a:cs typeface="Arial"/>
                          <a:sym typeface="Arial"/>
                        </a:rPr>
                        <a:t>-</a:t>
                      </a:r>
                      <a:r>
                        <a:rPr lang="en-US" sz="2100" b="0" u="none" strike="noStrike" cap="none">
                          <a:solidFill>
                            <a:schemeClr val="lt1"/>
                          </a:solidFill>
                          <a:latin typeface="Arial"/>
                          <a:ea typeface="Arial"/>
                          <a:cs typeface="Arial"/>
                          <a:sym typeface="Arial"/>
                        </a:rPr>
                        <a:t> </a:t>
                      </a:r>
                      <a:r>
                        <a:rPr lang="en-US" sz="2100" b="0" u="none" strike="noStrike" cap="none">
                          <a:solidFill>
                            <a:srgbClr val="D9D9D9"/>
                          </a:solidFill>
                          <a:latin typeface="Arial"/>
                          <a:ea typeface="Arial"/>
                          <a:cs typeface="Arial"/>
                          <a:sym typeface="Arial"/>
                        </a:rPr>
                        <a:t>To increase its size, click on the white circles and expand to the the desired size.</a:t>
                      </a:r>
                      <a:endParaRPr sz="2400" u="none" strike="noStrike" cap="none"/>
                    </a:p>
                  </a:txBody>
                  <a:tcPr marL="292600" marR="146325" marT="235125" marB="78400">
                    <a:solidFill>
                      <a:srgbClr val="010101"/>
                    </a:solidFill>
                  </a:tcPr>
                </a:tc>
                <a:extLst>
                  <a:ext uri="{0D108BD9-81ED-4DB2-BD59-A6C34878D82A}">
                    <a16:rowId xmlns:a16="http://schemas.microsoft.com/office/drawing/2014/main" val="10005"/>
                  </a:ext>
                </a:extLst>
              </a:tr>
              <a:tr h="3455725">
                <a:tc gridSpan="2">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Adding content to the poster</a:t>
                      </a:r>
                      <a:endParaRPr sz="2400" u="none" strike="noStrike" cap="none"/>
                    </a:p>
                    <a:p>
                      <a:pPr marL="0" marR="0" lvl="0" indent="0" algn="l" rtl="0">
                        <a:lnSpc>
                          <a:spcPct val="100000"/>
                        </a:lnSpc>
                        <a:spcBef>
                          <a:spcPts val="0"/>
                        </a:spcBef>
                        <a:spcAft>
                          <a:spcPts val="0"/>
                        </a:spcAft>
                        <a:buClr>
                          <a:srgbClr val="000000"/>
                        </a:buClr>
                        <a:buSzPts val="2100"/>
                        <a:buFont typeface="Arial"/>
                        <a:buNone/>
                      </a:pPr>
                      <a:r>
                        <a:rPr lang="en-US" sz="2100" u="none" strike="noStrike" cap="none">
                          <a:solidFill>
                            <a:srgbClr val="D9D9D9"/>
                          </a:solidFill>
                          <a:latin typeface="Arial"/>
                          <a:ea typeface="Arial"/>
                          <a:cs typeface="Arial"/>
                          <a:sym typeface="Arial"/>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endParaRPr sz="2400" u="none" strike="noStrike" cap="none"/>
                    </a:p>
                    <a:p>
                      <a:pPr marL="584200" marR="0" lvl="0" indent="-590550" algn="l" rtl="0">
                        <a:lnSpc>
                          <a:spcPct val="100000"/>
                        </a:lnSpc>
                        <a:spcBef>
                          <a:spcPts val="0"/>
                        </a:spcBef>
                        <a:spcAft>
                          <a:spcPts val="0"/>
                        </a:spcAft>
                        <a:buClr>
                          <a:srgbClr val="D9D9D9"/>
                        </a:buClr>
                        <a:buSzPts val="2100"/>
                        <a:buFont typeface="Arial"/>
                        <a:buChar char="-"/>
                      </a:pPr>
                      <a:r>
                        <a:rPr lang="en-US" sz="2100" u="none" strike="noStrike" cap="none">
                          <a:solidFill>
                            <a:srgbClr val="D9D9D9"/>
                          </a:solidFill>
                          <a:latin typeface="Arial"/>
                          <a:ea typeface="Arial"/>
                          <a:cs typeface="Arial"/>
                          <a:sym typeface="Arial"/>
                        </a:rPr>
                        <a:t>If you run out of room, try to reduce the size of your fonts and/or the size of your graphics. If there is a lot of empty space try to increase your font sizes and the size of your graphics. The font used for references can be smaller.</a:t>
                      </a:r>
                      <a:endParaRPr sz="2100" u="none" strike="noStrike" cap="none">
                        <a:solidFill>
                          <a:srgbClr val="D9D9D9"/>
                        </a:solidFill>
                        <a:latin typeface="Arial"/>
                        <a:ea typeface="Arial"/>
                        <a:cs typeface="Arial"/>
                        <a:sym typeface="Arial"/>
                      </a:endParaRPr>
                    </a:p>
                  </a:txBody>
                  <a:tcPr marL="146325" marR="146325" marT="78400" marB="78400">
                    <a:solidFill>
                      <a:srgbClr val="010101"/>
                    </a:solidFill>
                  </a:tcPr>
                </a:tc>
                <a:tc hMerge="1">
                  <a:txBody>
                    <a:bodyPr/>
                    <a:lstStyle/>
                    <a:p>
                      <a:endParaRPr lang="en-US"/>
                    </a:p>
                  </a:txBody>
                  <a:tcPr/>
                </a:tc>
                <a:extLst>
                  <a:ext uri="{0D108BD9-81ED-4DB2-BD59-A6C34878D82A}">
                    <a16:rowId xmlns:a16="http://schemas.microsoft.com/office/drawing/2014/main" val="10006"/>
                  </a:ext>
                </a:extLst>
              </a:tr>
              <a:tr h="2334800">
                <a:tc grid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Photos</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b="0" i="0" u="none" strike="noStrike" cap="none">
                          <a:solidFill>
                            <a:srgbClr val="D9D9D9"/>
                          </a:solidFill>
                          <a:latin typeface="Arial"/>
                          <a:ea typeface="Arial"/>
                          <a:cs typeface="Arial"/>
                          <a:sym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endParaRPr sz="2400" u="none" strike="noStrike" cap="none"/>
                    </a:p>
                  </a:txBody>
                  <a:tcPr marL="292600" marR="146325" marT="235125" marB="78400">
                    <a:solidFill>
                      <a:srgbClr val="010101"/>
                    </a:solidFill>
                  </a:tcPr>
                </a:tc>
                <a:tc hMerge="1">
                  <a:txBody>
                    <a:bodyPr/>
                    <a:lstStyle/>
                    <a:p>
                      <a:endParaRPr lang="en-US"/>
                    </a:p>
                  </a:txBody>
                  <a:tcPr/>
                </a:tc>
                <a:extLst>
                  <a:ext uri="{0D108BD9-81ED-4DB2-BD59-A6C34878D82A}">
                    <a16:rowId xmlns:a16="http://schemas.microsoft.com/office/drawing/2014/main" val="10007"/>
                  </a:ext>
                </a:extLst>
              </a:tr>
              <a:tr h="2251850">
                <a:tc gridSpan="2">
                  <a:txBody>
                    <a:bodyPr/>
                    <a:lstStyle/>
                    <a:p>
                      <a:pPr marL="0" marR="0" lvl="0" indent="0" algn="l" rtl="0">
                        <a:lnSpc>
                          <a:spcPct val="100000"/>
                        </a:lnSpc>
                        <a:spcBef>
                          <a:spcPts val="0"/>
                        </a:spcBef>
                        <a:spcAft>
                          <a:spcPts val="0"/>
                        </a:spcAft>
                        <a:buClr>
                          <a:srgbClr val="000000"/>
                        </a:buClr>
                        <a:buSzPts val="2100"/>
                        <a:buFont typeface="Arial"/>
                        <a:buNone/>
                      </a:pPr>
                      <a:endParaRPr sz="2100" u="none" strike="noStrike" cap="none">
                        <a:solidFill>
                          <a:schemeClr val="lt1"/>
                        </a:solidFill>
                        <a:latin typeface="Arial"/>
                        <a:ea typeface="Arial"/>
                        <a:cs typeface="Arial"/>
                        <a:sym typeface="Arial"/>
                      </a:endParaRPr>
                    </a:p>
                  </a:txBody>
                  <a:tcPr marL="292600" marR="146325" marT="235125" marB="78400"/>
                </a:tc>
                <a:tc hMerge="1">
                  <a:txBody>
                    <a:bodyPr/>
                    <a:lstStyle/>
                    <a:p>
                      <a:endParaRPr lang="en-US"/>
                    </a:p>
                  </a:txBody>
                  <a:tcPr/>
                </a:tc>
                <a:extLst>
                  <a:ext uri="{0D108BD9-81ED-4DB2-BD59-A6C34878D82A}">
                    <a16:rowId xmlns:a16="http://schemas.microsoft.com/office/drawing/2014/main" val="10008"/>
                  </a:ext>
                </a:extLst>
              </a:tr>
              <a:tr h="1485650">
                <a:tc grid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Quality check your graphics</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Zoom in and look at your images at 100%-200% magnification. If they look clear, they will print well. </a:t>
                      </a:r>
                      <a:endParaRPr sz="2400" u="none" strike="noStrike" cap="none"/>
                    </a:p>
                  </a:txBody>
                  <a:tcPr marL="292600" marR="146325" marT="235125" marB="78400">
                    <a:solidFill>
                      <a:srgbClr val="010101"/>
                    </a:solidFill>
                  </a:tcPr>
                </a:tc>
                <a:tc hMerge="1">
                  <a:txBody>
                    <a:bodyPr/>
                    <a:lstStyle/>
                    <a:p>
                      <a:endParaRPr lang="en-US"/>
                    </a:p>
                  </a:txBody>
                  <a:tcPr/>
                </a:tc>
                <a:extLst>
                  <a:ext uri="{0D108BD9-81ED-4DB2-BD59-A6C34878D82A}">
                    <a16:rowId xmlns:a16="http://schemas.microsoft.com/office/drawing/2014/main" val="10009"/>
                  </a:ext>
                </a:extLst>
              </a:tr>
              <a:tr h="3129800">
                <a:tc gridSpan="2">
                  <a:txBody>
                    <a:bodyPr/>
                    <a:lstStyle/>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chemeClr val="lt1"/>
                        </a:solidFill>
                        <a:latin typeface="Arial"/>
                        <a:ea typeface="Arial"/>
                        <a:cs typeface="Arial"/>
                        <a:sym typeface="Arial"/>
                      </a:endParaRPr>
                    </a:p>
                  </a:txBody>
                  <a:tcPr marL="292600" marR="146325" marT="235125" marB="78400"/>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13" name="Google Shape;13;p2"/>
          <p:cNvGraphicFramePr/>
          <p:nvPr/>
        </p:nvGraphicFramePr>
        <p:xfrm>
          <a:off x="44669742" y="0"/>
          <a:ext cx="9763975" cy="32918425"/>
        </p:xfrm>
        <a:graphic>
          <a:graphicData uri="http://schemas.openxmlformats.org/drawingml/2006/table">
            <a:tbl>
              <a:tblPr firstRow="1" bandRow="1">
                <a:noFill/>
                <a:tableStyleId>{32380662-BBD1-4DA5-9F5C-E858F572F63F}</a:tableStyleId>
              </a:tblPr>
              <a:tblGrid>
                <a:gridCol w="4892650">
                  <a:extLst>
                    <a:ext uri="{9D8B030D-6E8A-4147-A177-3AD203B41FA5}">
                      <a16:colId xmlns:a16="http://schemas.microsoft.com/office/drawing/2014/main" val="20000"/>
                    </a:ext>
                  </a:extLst>
                </a:gridCol>
                <a:gridCol w="4871325">
                  <a:extLst>
                    <a:ext uri="{9D8B030D-6E8A-4147-A177-3AD203B41FA5}">
                      <a16:colId xmlns:a16="http://schemas.microsoft.com/office/drawing/2014/main" val="20001"/>
                    </a:ext>
                  </a:extLst>
                </a:gridCol>
              </a:tblGrid>
              <a:tr h="1693450">
                <a:tc gridSpan="2">
                  <a:txBody>
                    <a:bodyPr/>
                    <a:lstStyle/>
                    <a:p>
                      <a:pPr marL="0" marR="0" lvl="0" indent="0" algn="ctr" rtl="0">
                        <a:lnSpc>
                          <a:spcPct val="100000"/>
                        </a:lnSpc>
                        <a:spcBef>
                          <a:spcPts val="0"/>
                        </a:spcBef>
                        <a:spcAft>
                          <a:spcPts val="0"/>
                        </a:spcAft>
                        <a:buClr>
                          <a:srgbClr val="1F3A4E"/>
                        </a:buClr>
                        <a:buSzPts val="3400"/>
                        <a:buFont typeface="Arial Black"/>
                        <a:buNone/>
                      </a:pPr>
                      <a:r>
                        <a:rPr lang="en-US" sz="3400" b="0" u="none" strike="noStrike" cap="none">
                          <a:solidFill>
                            <a:srgbClr val="1F3A4E"/>
                          </a:solidFill>
                          <a:latin typeface="Arial Black"/>
                          <a:ea typeface="Arial Black"/>
                          <a:cs typeface="Arial Black"/>
                          <a:sym typeface="Arial Black"/>
                        </a:rPr>
                        <a:t>QUICK START GUIDE</a:t>
                      </a:r>
                      <a:br>
                        <a:rPr lang="en-US" sz="3400" b="0" u="none" strike="noStrike" cap="none">
                          <a:solidFill>
                            <a:srgbClr val="1F3A4E"/>
                          </a:solidFill>
                          <a:latin typeface="Arial Black"/>
                          <a:ea typeface="Arial Black"/>
                          <a:cs typeface="Arial Black"/>
                          <a:sym typeface="Arial Black"/>
                        </a:rPr>
                      </a:br>
                      <a:r>
                        <a:rPr lang="en-US" sz="2700" b="1" u="none" strike="noStrike" cap="none">
                          <a:solidFill>
                            <a:srgbClr val="FF0000"/>
                          </a:solidFill>
                          <a:latin typeface="Trebuchet MS"/>
                          <a:ea typeface="Trebuchet MS"/>
                          <a:cs typeface="Trebuchet MS"/>
                          <a:sym typeface="Trebuchet MS"/>
                        </a:rPr>
                        <a:t>(THIS SIDEBAR WILL NOT PRINT)</a:t>
                      </a:r>
                      <a:endParaRPr sz="3400" b="1" u="none" strike="noStrike" cap="none">
                        <a:solidFill>
                          <a:schemeClr val="lt1"/>
                        </a:solidFill>
                        <a:latin typeface="Trebuchet MS"/>
                        <a:ea typeface="Trebuchet MS"/>
                        <a:cs typeface="Trebuchet MS"/>
                        <a:sym typeface="Trebuchet MS"/>
                      </a:endParaRPr>
                    </a:p>
                  </a:txBody>
                  <a:tcPr marL="292600" marR="146325" marT="235125" marB="78400">
                    <a:solidFill>
                      <a:srgbClr val="FFC000"/>
                    </a:solidFill>
                  </a:tcPr>
                </a:tc>
                <a:tc hMerge="1">
                  <a:txBody>
                    <a:bodyPr/>
                    <a:lstStyle/>
                    <a:p>
                      <a:endParaRPr lang="en-US"/>
                    </a:p>
                  </a:txBody>
                  <a:tcPr/>
                </a:tc>
                <a:extLst>
                  <a:ext uri="{0D108BD9-81ED-4DB2-BD59-A6C34878D82A}">
                    <a16:rowId xmlns:a16="http://schemas.microsoft.com/office/drawing/2014/main" val="10000"/>
                  </a:ext>
                </a:extLst>
              </a:tr>
              <a:tr h="5363550">
                <a:tc gridSpan="2">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How to change the template colors</a:t>
                      </a:r>
                      <a:endParaRPr sz="2400" u="none" strike="noStrike" cap="none"/>
                    </a:p>
                    <a:p>
                      <a:pPr marL="0" marR="0" lvl="0" indent="0" algn="l" rtl="0">
                        <a:lnSpc>
                          <a:spcPct val="100000"/>
                        </a:lnSpc>
                        <a:spcBef>
                          <a:spcPts val="0"/>
                        </a:spcBef>
                        <a:spcAft>
                          <a:spcPts val="0"/>
                        </a:spcAft>
                        <a:buClr>
                          <a:srgbClr val="000000"/>
                        </a:buClr>
                        <a:buSzPts val="2100"/>
                        <a:buFont typeface="Arial"/>
                        <a:buNone/>
                      </a:pPr>
                      <a:r>
                        <a:rPr lang="en-US" sz="2100" b="0" u="none" strike="noStrike" cap="none">
                          <a:solidFill>
                            <a:srgbClr val="D9D9D9"/>
                          </a:solidFill>
                          <a:latin typeface="Arial"/>
                          <a:ea typeface="Arial"/>
                          <a:cs typeface="Arial"/>
                          <a:sym typeface="Arial"/>
                        </a:rPr>
                        <a:t>You can change the overall template color theme by clicking on the COLORS dropdown menu under the DESIGN tab. You can see a tutorial here: </a:t>
                      </a:r>
                      <a:r>
                        <a:rPr lang="en-US" sz="2100" u="sng" strike="noStrike" cap="none">
                          <a:solidFill>
                            <a:srgbClr val="FFC000"/>
                          </a:solidFill>
                          <a:hlinkClick r:id="rId3">
                            <a:extLst>
                              <a:ext uri="{A12FA001-AC4F-418D-AE19-62706E023703}">
                                <ahyp:hlinkClr xmlns:ahyp="http://schemas.microsoft.com/office/drawing/2018/hyperlinkcolor" val="tx"/>
                              </a:ext>
                            </a:extLst>
                          </a:hlinkClick>
                        </a:rPr>
                        <a:t>https://www.posterpresentations.com/how-to-change-the-research-poster-template-colors.html</a:t>
                      </a:r>
                      <a:endParaRPr sz="2100" u="none" strike="noStrike" cap="none">
                        <a:solidFill>
                          <a:srgbClr val="FFC000"/>
                        </a:solidFill>
                      </a:endParaRPr>
                    </a:p>
                    <a:p>
                      <a:pPr marL="0" marR="0" lvl="0" indent="0" algn="l" rtl="0">
                        <a:lnSpc>
                          <a:spcPct val="100000"/>
                        </a:lnSpc>
                        <a:spcBef>
                          <a:spcPts val="0"/>
                        </a:spcBef>
                        <a:spcAft>
                          <a:spcPts val="0"/>
                        </a:spcAft>
                        <a:buClr>
                          <a:srgbClr val="000000"/>
                        </a:buClr>
                        <a:buSzPts val="2100"/>
                        <a:buFont typeface="Arial"/>
                        <a:buNone/>
                      </a:pPr>
                      <a:endParaRPr sz="2100" b="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b="0" u="none" strike="noStrike" cap="none">
                          <a:solidFill>
                            <a:srgbClr val="D9D9D9"/>
                          </a:solidFill>
                          <a:latin typeface="Arial"/>
                          <a:ea typeface="Arial"/>
                          <a:cs typeface="Arial"/>
                          <a:sym typeface="Arial"/>
                        </a:rPr>
                        <a:t>You can also manually change the color of individual elements by going to VIEW &gt; SLIDE MASTER. On the left side of your screen select the background master where you can change the template background, column sizes, etc. </a:t>
                      </a:r>
                      <a:endParaRPr sz="2400" u="none" strike="noStrike" cap="none"/>
                    </a:p>
                    <a:p>
                      <a:pPr marL="0" marR="0" lvl="0" indent="0" algn="l" rtl="0">
                        <a:lnSpc>
                          <a:spcPct val="100000"/>
                        </a:lnSpc>
                        <a:spcBef>
                          <a:spcPts val="0"/>
                        </a:spcBef>
                        <a:spcAft>
                          <a:spcPts val="0"/>
                        </a:spcAft>
                        <a:buClr>
                          <a:srgbClr val="000000"/>
                        </a:buClr>
                        <a:buSzPts val="2100"/>
                        <a:buFont typeface="Arial"/>
                        <a:buNone/>
                      </a:pPr>
                      <a:endParaRPr sz="2100" b="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b="0" u="none" strike="noStrike" cap="none">
                          <a:solidFill>
                            <a:srgbClr val="D9D9D9"/>
                          </a:solidFill>
                          <a:latin typeface="Arial"/>
                          <a:ea typeface="Arial"/>
                          <a:cs typeface="Arial"/>
                          <a:sym typeface="Arial"/>
                        </a:rPr>
                        <a:t>After you finish working on the SLIDE MASTER, it is important that you go to VIEW &gt; NORMAL to continue working on your poster. </a:t>
                      </a:r>
                      <a:endParaRPr sz="2400" u="none" strike="noStrike" cap="none"/>
                    </a:p>
                  </a:txBody>
                  <a:tcPr marL="292600" marR="146325" marT="235125" marB="78400">
                    <a:solidFill>
                      <a:schemeClr val="dk1"/>
                    </a:solidFill>
                  </a:tcPr>
                </a:tc>
                <a:tc hMerge="1">
                  <a:txBody>
                    <a:bodyPr/>
                    <a:lstStyle/>
                    <a:p>
                      <a:endParaRPr lang="en-US"/>
                    </a:p>
                  </a:txBody>
                  <a:tcPr/>
                </a:tc>
                <a:extLst>
                  <a:ext uri="{0D108BD9-81ED-4DB2-BD59-A6C34878D82A}">
                    <a16:rowId xmlns:a16="http://schemas.microsoft.com/office/drawing/2014/main" val="10001"/>
                  </a:ext>
                </a:extLst>
              </a:tr>
              <a:tr h="3536200">
                <a:tc gridSpan="2">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How to change the column layout configuration</a:t>
                      </a:r>
                      <a:endParaRPr sz="2400" u="none" strike="noStrike" cap="none"/>
                    </a:p>
                    <a:p>
                      <a:pPr marL="0" marR="0" lvl="0" indent="0" algn="l" rtl="0">
                        <a:lnSpc>
                          <a:spcPct val="100000"/>
                        </a:lnSpc>
                        <a:spcBef>
                          <a:spcPts val="0"/>
                        </a:spcBef>
                        <a:spcAft>
                          <a:spcPts val="0"/>
                        </a:spcAft>
                        <a:buClr>
                          <a:srgbClr val="000000"/>
                        </a:buClr>
                        <a:buSzPts val="2100"/>
                        <a:buFont typeface="Arial"/>
                        <a:buNone/>
                      </a:pPr>
                      <a:r>
                        <a:rPr lang="en-US" sz="2100" u="none" strike="noStrike" cap="none">
                          <a:solidFill>
                            <a:srgbClr val="D9D9D9"/>
                          </a:solidFill>
                          <a:latin typeface="Arial"/>
                          <a:ea typeface="Arial"/>
                          <a:cs typeface="Arial"/>
                          <a:sym typeface="Arial"/>
                        </a:rPr>
                        <a:t>You can manually change the configuration on the columns by going to VIEW &gt; SLIDE MASTER. You can delete columns, resize them or modify them as needed for your layout. </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You can see a tutorial here: </a:t>
                      </a:r>
                      <a:r>
                        <a:rPr lang="en-US" sz="2100" u="sng" strike="noStrike" cap="none">
                          <a:solidFill>
                            <a:srgbClr val="FFC000"/>
                          </a:solidFill>
                          <a:latin typeface="Arial"/>
                          <a:ea typeface="Arial"/>
                          <a:cs typeface="Arial"/>
                          <a:sym typeface="Arial"/>
                        </a:rPr>
                        <a:t>https://www.posterpresentations.com/how-to-change-the-column-configuration.html</a:t>
                      </a:r>
                      <a:endParaRPr sz="5400" u="sng" strike="noStrike" cap="none">
                        <a:solidFill>
                          <a:srgbClr val="FFC000"/>
                        </a:solidFill>
                      </a:endParaRPr>
                    </a:p>
                  </a:txBody>
                  <a:tcPr marL="292600" marR="146325" marT="235125" marB="78400">
                    <a:solidFill>
                      <a:schemeClr val="dk1"/>
                    </a:solidFill>
                  </a:tcPr>
                </a:tc>
                <a:tc hMerge="1">
                  <a:txBody>
                    <a:bodyPr/>
                    <a:lstStyle/>
                    <a:p>
                      <a:endParaRPr lang="en-US"/>
                    </a:p>
                  </a:txBody>
                  <a:tcPr/>
                </a:tc>
                <a:extLst>
                  <a:ext uri="{0D108BD9-81ED-4DB2-BD59-A6C34878D82A}">
                    <a16:rowId xmlns:a16="http://schemas.microsoft.com/office/drawing/2014/main" val="10002"/>
                  </a:ext>
                </a:extLst>
              </a:tr>
              <a:tr h="4991400">
                <a:tc>
                  <a:txBody>
                    <a:bodyPr/>
                    <a:lstStyle/>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txBody>
                  <a:tcPr marL="292600" marR="146325" marT="235125" marB="78400"/>
                </a:tc>
                <a:tc row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How to hide the QUICK START GUIDE bars from the sides of the template</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The Quick Start Guides </a:t>
                      </a:r>
                      <a:r>
                        <a:rPr lang="en-US" sz="2100" u="sng" strike="noStrike" cap="none">
                          <a:solidFill>
                            <a:srgbClr val="D9D9D9"/>
                          </a:solidFill>
                          <a:latin typeface="Arial"/>
                          <a:ea typeface="Arial"/>
                          <a:cs typeface="Arial"/>
                          <a:sym typeface="Arial"/>
                        </a:rPr>
                        <a:t>are outside the template’s printable area</a:t>
                      </a:r>
                      <a:r>
                        <a:rPr lang="en-US" sz="2100" u="none" strike="noStrike" cap="none">
                          <a:solidFill>
                            <a:srgbClr val="D9D9D9"/>
                          </a:solidFill>
                          <a:latin typeface="Arial"/>
                          <a:ea typeface="Arial"/>
                          <a:cs typeface="Arial"/>
                          <a:sym typeface="Arial"/>
                        </a:rPr>
                        <a:t> and they will not be on the printed poster. </a:t>
                      </a:r>
                      <a:endParaRPr sz="2400" u="none" strike="noStrike" cap="none"/>
                    </a:p>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If you create a PDF file from your template, the guides will not be included.</a:t>
                      </a:r>
                      <a:endParaRPr sz="2400" u="none" strike="noStrike" cap="none"/>
                    </a:p>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To hide the guides click on the </a:t>
                      </a:r>
                      <a:r>
                        <a:rPr lang="en-US" sz="2100" b="1" u="none" strike="noStrike" cap="none">
                          <a:solidFill>
                            <a:srgbClr val="D9D9D9"/>
                          </a:solidFill>
                          <a:latin typeface="Arial"/>
                          <a:ea typeface="Arial"/>
                          <a:cs typeface="Arial"/>
                          <a:sym typeface="Arial"/>
                        </a:rPr>
                        <a:t>Home</a:t>
                      </a:r>
                      <a:r>
                        <a:rPr lang="en-US" sz="2100" u="none" strike="noStrike" cap="none">
                          <a:solidFill>
                            <a:srgbClr val="D9D9D9"/>
                          </a:solidFill>
                          <a:latin typeface="Arial"/>
                          <a:ea typeface="Arial"/>
                          <a:cs typeface="Arial"/>
                          <a:sym typeface="Arial"/>
                        </a:rPr>
                        <a:t> tab (top of the screen) and then click on the </a:t>
                      </a:r>
                      <a:r>
                        <a:rPr lang="en-US" sz="2100" b="1" u="none" strike="noStrike" cap="none">
                          <a:solidFill>
                            <a:srgbClr val="D9D9D9"/>
                          </a:solidFill>
                          <a:latin typeface="Arial"/>
                          <a:ea typeface="Arial"/>
                          <a:cs typeface="Arial"/>
                          <a:sym typeface="Arial"/>
                        </a:rPr>
                        <a:t>Layout</a:t>
                      </a:r>
                      <a:r>
                        <a:rPr lang="en-US" sz="2100" u="none" strike="noStrike" cap="none">
                          <a:solidFill>
                            <a:srgbClr val="D9D9D9"/>
                          </a:solidFill>
                          <a:latin typeface="Arial"/>
                          <a:ea typeface="Arial"/>
                          <a:cs typeface="Arial"/>
                          <a:sym typeface="Arial"/>
                        </a:rPr>
                        <a:t> button below to see the available layouts. Choose the </a:t>
                      </a:r>
                      <a:r>
                        <a:rPr lang="en-US" sz="2100" b="1" u="none" strike="noStrike" cap="none">
                          <a:solidFill>
                            <a:srgbClr val="D9D9D9"/>
                          </a:solidFill>
                          <a:latin typeface="Arial"/>
                          <a:ea typeface="Arial"/>
                          <a:cs typeface="Arial"/>
                          <a:sym typeface="Arial"/>
                        </a:rPr>
                        <a:t>Without Guides </a:t>
                      </a:r>
                      <a:r>
                        <a:rPr lang="en-US" sz="2100" b="0" u="none" strike="noStrike" cap="none">
                          <a:solidFill>
                            <a:srgbClr val="D9D9D9"/>
                          </a:solidFill>
                          <a:latin typeface="Arial"/>
                          <a:ea typeface="Arial"/>
                          <a:cs typeface="Arial"/>
                          <a:sym typeface="Arial"/>
                        </a:rPr>
                        <a:t>layout</a:t>
                      </a:r>
                      <a:r>
                        <a:rPr lang="en-US" sz="2100" u="none" strike="noStrike" cap="none">
                          <a:solidFill>
                            <a:srgbClr val="D9D9D9"/>
                          </a:solidFill>
                          <a:latin typeface="Arial"/>
                          <a:ea typeface="Arial"/>
                          <a:cs typeface="Arial"/>
                          <a:sym typeface="Arial"/>
                        </a:rPr>
                        <a:t>.</a:t>
                      </a:r>
                      <a:endParaRPr sz="210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txBody>
                  <a:tcPr marL="292600" marR="146325" marT="235125" marB="78400">
                    <a:solidFill>
                      <a:srgbClr val="010101"/>
                    </a:solidFill>
                  </a:tcPr>
                </a:tc>
                <a:extLst>
                  <a:ext uri="{0D108BD9-81ED-4DB2-BD59-A6C34878D82A}">
                    <a16:rowId xmlns:a16="http://schemas.microsoft.com/office/drawing/2014/main" val="10003"/>
                  </a:ext>
                </a:extLst>
              </a:tr>
              <a:tr h="2784725">
                <a:tc>
                  <a:txBody>
                    <a:bodyPr/>
                    <a:lstStyle/>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txBody>
                  <a:tcPr marL="292600" marR="146325" marT="235125" marB="78400">
                    <a:solidFill>
                      <a:srgbClr val="010101"/>
                    </a:solidFill>
                  </a:tcPr>
                </a:tc>
                <a:tc vMerge="1">
                  <a:txBody>
                    <a:bodyPr/>
                    <a:lstStyle/>
                    <a:p>
                      <a:endParaRPr lang="en-US"/>
                    </a:p>
                  </a:txBody>
                  <a:tcPr/>
                </a:tc>
                <a:extLst>
                  <a:ext uri="{0D108BD9-81ED-4DB2-BD59-A6C34878D82A}">
                    <a16:rowId xmlns:a16="http://schemas.microsoft.com/office/drawing/2014/main" val="10004"/>
                  </a:ext>
                </a:extLst>
              </a:tr>
              <a:tr h="3669125">
                <a:tc>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How to preview your poster prior to printing</a:t>
                      </a:r>
                      <a:endParaRPr sz="2400" b="1" u="none" strike="noStrike" cap="none">
                        <a:solidFill>
                          <a:srgbClr val="FFC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u="none" strike="noStrike" cap="none">
                          <a:solidFill>
                            <a:srgbClr val="D9D9D9"/>
                          </a:solidFill>
                          <a:latin typeface="Arial"/>
                          <a:ea typeface="Arial"/>
                          <a:cs typeface="Arial"/>
                          <a:sym typeface="Arial"/>
                        </a:rPr>
                        <a:t>You can preview your poster at any time by pressing the </a:t>
                      </a:r>
                      <a:r>
                        <a:rPr lang="en-US" sz="2100" u="none" strike="noStrike" cap="none">
                          <a:solidFill>
                            <a:srgbClr val="FFC000"/>
                          </a:solidFill>
                          <a:latin typeface="Arial"/>
                          <a:ea typeface="Arial"/>
                          <a:cs typeface="Arial"/>
                          <a:sym typeface="Arial"/>
                        </a:rPr>
                        <a:t>F5 key</a:t>
                      </a:r>
                      <a:r>
                        <a:rPr lang="en-US" sz="2100" u="none" strike="noStrike" cap="none">
                          <a:solidFill>
                            <a:srgbClr val="D9D9D9"/>
                          </a:solidFill>
                          <a:latin typeface="Arial"/>
                          <a:ea typeface="Arial"/>
                          <a:cs typeface="Arial"/>
                          <a:sym typeface="Arial"/>
                        </a:rPr>
                        <a:t> on your keyboard. You will see on the screen what's on your poster and how it should look when printed. Press the </a:t>
                      </a:r>
                      <a:r>
                        <a:rPr lang="en-US" sz="2100" u="none" strike="noStrike" cap="none">
                          <a:solidFill>
                            <a:srgbClr val="FFC000"/>
                          </a:solidFill>
                          <a:latin typeface="Arial"/>
                          <a:ea typeface="Arial"/>
                          <a:cs typeface="Arial"/>
                          <a:sym typeface="Arial"/>
                        </a:rPr>
                        <a:t>ESC key </a:t>
                      </a:r>
                      <a:r>
                        <a:rPr lang="en-US" sz="2100" u="none" strike="noStrike" cap="none">
                          <a:solidFill>
                            <a:srgbClr val="D9D9D9"/>
                          </a:solidFill>
                          <a:latin typeface="Arial"/>
                          <a:ea typeface="Arial"/>
                          <a:cs typeface="Arial"/>
                          <a:sym typeface="Arial"/>
                        </a:rPr>
                        <a:t>to exit Preview.</a:t>
                      </a:r>
                      <a:endParaRPr sz="2400" u="none" strike="noStrike" cap="none"/>
                    </a:p>
                  </a:txBody>
                  <a:tcPr marL="292600" marR="146325" marT="235125" marB="78400">
                    <a:solidFill>
                      <a:srgbClr val="010101"/>
                    </a:solidFill>
                  </a:tcPr>
                </a:tc>
                <a:tc>
                  <a:txBody>
                    <a:bodyPr/>
                    <a:lstStyle/>
                    <a:p>
                      <a:pPr marL="0" marR="0" lvl="0" indent="0" algn="ctr" rtl="0">
                        <a:lnSpc>
                          <a:spcPct val="100000"/>
                        </a:lnSpc>
                        <a:spcBef>
                          <a:spcPts val="0"/>
                        </a:spcBef>
                        <a:spcAft>
                          <a:spcPts val="0"/>
                        </a:spcAft>
                        <a:buClr>
                          <a:srgbClr val="000000"/>
                        </a:buClr>
                        <a:buSzPts val="11400"/>
                        <a:buFont typeface="Arial"/>
                        <a:buNone/>
                      </a:pPr>
                      <a:r>
                        <a:rPr lang="en-US" sz="11400" b="1" u="none" strike="noStrike" cap="none">
                          <a:solidFill>
                            <a:srgbClr val="D9D9D9"/>
                          </a:solidFill>
                          <a:latin typeface="Arial"/>
                          <a:ea typeface="Arial"/>
                          <a:cs typeface="Arial"/>
                          <a:sym typeface="Arial"/>
                        </a:rPr>
                        <a:t>F5</a:t>
                      </a:r>
                      <a:r>
                        <a:rPr lang="en-US" sz="2100" u="none" strike="noStrike" cap="none">
                          <a:solidFill>
                            <a:srgbClr val="D9D9D9"/>
                          </a:solidFill>
                          <a:latin typeface="Arial"/>
                          <a:ea typeface="Arial"/>
                          <a:cs typeface="Arial"/>
                          <a:sym typeface="Arial"/>
                        </a:rPr>
                        <a:t> </a:t>
                      </a:r>
                      <a:endParaRPr sz="5400" u="none" strike="noStrike" cap="none"/>
                    </a:p>
                  </a:txBody>
                  <a:tcPr marL="292600" marR="146325" marT="235125" marB="78400" anchor="ctr">
                    <a:solidFill>
                      <a:srgbClr val="0C0C0C"/>
                    </a:solidFill>
                  </a:tcPr>
                </a:tc>
                <a:extLst>
                  <a:ext uri="{0D108BD9-81ED-4DB2-BD59-A6C34878D82A}">
                    <a16:rowId xmlns:a16="http://schemas.microsoft.com/office/drawing/2014/main" val="10005"/>
                  </a:ext>
                </a:extLst>
              </a:tr>
              <a:tr h="5470525">
                <a:tc grid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How to print your poster</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When you are ready to have your poster printed go online to </a:t>
                      </a:r>
                      <a:r>
                        <a:rPr lang="en-US" sz="2100" u="none" strike="noStrike" cap="none">
                          <a:solidFill>
                            <a:srgbClr val="FFC000"/>
                          </a:solidFill>
                          <a:latin typeface="Arial"/>
                          <a:ea typeface="Arial"/>
                          <a:cs typeface="Arial"/>
                          <a:sym typeface="Arial"/>
                        </a:rPr>
                        <a:t>PosterPresentations.com</a:t>
                      </a:r>
                      <a:r>
                        <a:rPr lang="en-US" sz="2100" u="none" strike="noStrike" cap="none">
                          <a:solidFill>
                            <a:srgbClr val="D9D9D9"/>
                          </a:solidFill>
                          <a:latin typeface="Arial"/>
                          <a:ea typeface="Arial"/>
                          <a:cs typeface="Arial"/>
                          <a:sym typeface="Arial"/>
                        </a:rPr>
                        <a:t> and click on the "</a:t>
                      </a:r>
                      <a:r>
                        <a:rPr lang="en-US" sz="2100" u="none" strike="noStrike" cap="none">
                          <a:solidFill>
                            <a:srgbClr val="FFC000"/>
                          </a:solidFill>
                          <a:latin typeface="Arial"/>
                          <a:ea typeface="Arial"/>
                          <a:cs typeface="Arial"/>
                          <a:sym typeface="Arial"/>
                        </a:rPr>
                        <a:t>Order Your Poster</a:t>
                      </a:r>
                      <a:r>
                        <a:rPr lang="en-US" sz="2100" u="none" strike="noStrike" cap="none">
                          <a:solidFill>
                            <a:srgbClr val="D9D9D9"/>
                          </a:solidFill>
                          <a:latin typeface="Arial"/>
                          <a:ea typeface="Arial"/>
                          <a:cs typeface="Arial"/>
                          <a:sym typeface="Arial"/>
                        </a:rPr>
                        <a:t>" button. You can have your poster printed on professional papers, fabric for easy traveling and a variety of other materials. </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endParaRPr sz="2400" u="none" strike="noStrike" cap="none"/>
                    </a:p>
                    <a:p>
                      <a:pPr marL="0" marR="0" lvl="0" indent="0" algn="l" rtl="0">
                        <a:lnSpc>
                          <a:spcPct val="100000"/>
                        </a:lnSpc>
                        <a:spcBef>
                          <a:spcPts val="0"/>
                        </a:spcBef>
                        <a:spcAft>
                          <a:spcPts val="0"/>
                        </a:spcAft>
                        <a:buClr>
                          <a:srgbClr val="D9D9D9"/>
                        </a:buClr>
                        <a:buSzPts val="2100"/>
                        <a:buFont typeface="Arial"/>
                        <a:buNone/>
                      </a:pPr>
                      <a:br>
                        <a:rPr lang="en-US" sz="2100" u="none" strike="noStrike" cap="none">
                          <a:solidFill>
                            <a:srgbClr val="D9D9D9"/>
                          </a:solidFill>
                          <a:latin typeface="Arial"/>
                          <a:ea typeface="Arial"/>
                          <a:cs typeface="Arial"/>
                          <a:sym typeface="Arial"/>
                        </a:rPr>
                      </a:br>
                      <a:r>
                        <a:rPr lang="en-US" sz="2100" u="none" strike="noStrike" cap="none">
                          <a:solidFill>
                            <a:srgbClr val="D9D9D9"/>
                          </a:solidFill>
                          <a:latin typeface="Arial"/>
                          <a:ea typeface="Arial"/>
                          <a:cs typeface="Arial"/>
                          <a:sym typeface="Arial"/>
                        </a:rPr>
                        <a:t>Go to </a:t>
                      </a:r>
                      <a:r>
                        <a:rPr lang="en-US" sz="2100" u="none" strike="noStrike" cap="none">
                          <a:solidFill>
                            <a:srgbClr val="FFC000"/>
                          </a:solidFill>
                          <a:latin typeface="Arial"/>
                          <a:ea typeface="Arial"/>
                          <a:cs typeface="Arial"/>
                          <a:sym typeface="Arial"/>
                        </a:rPr>
                        <a:t>PosterPresentations.com</a:t>
                      </a:r>
                      <a:r>
                        <a:rPr lang="en-US" sz="2100" u="none" strike="noStrike" cap="none">
                          <a:solidFill>
                            <a:srgbClr val="D9D9D9"/>
                          </a:solidFill>
                          <a:latin typeface="Arial"/>
                          <a:ea typeface="Arial"/>
                          <a:cs typeface="Arial"/>
                          <a:sym typeface="Arial"/>
                        </a:rPr>
                        <a:t> for more information.</a:t>
                      </a:r>
                      <a:endParaRPr sz="2400" u="none" strike="noStrike" cap="none"/>
                    </a:p>
                  </a:txBody>
                  <a:tcPr marL="292600" marR="146325" marT="235125" marB="78400">
                    <a:solidFill>
                      <a:srgbClr val="010101"/>
                    </a:solidFill>
                  </a:tcPr>
                </a:tc>
                <a:tc hMerge="1">
                  <a:txBody>
                    <a:bodyPr/>
                    <a:lstStyle/>
                    <a:p>
                      <a:endParaRPr lang="en-US"/>
                    </a:p>
                  </a:txBody>
                  <a:tcPr/>
                </a:tc>
                <a:extLst>
                  <a:ext uri="{0D108BD9-81ED-4DB2-BD59-A6C34878D82A}">
                    <a16:rowId xmlns:a16="http://schemas.microsoft.com/office/drawing/2014/main" val="10006"/>
                  </a:ext>
                </a:extLst>
              </a:tr>
              <a:tr h="1306200">
                <a:tc gridSpan="2">
                  <a:txBody>
                    <a:bodyPr/>
                    <a:lstStyle/>
                    <a:p>
                      <a:pPr marL="0" marR="0" lvl="0" indent="0" algn="l"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txBody>
                  <a:tcPr marL="292600" marR="146325" marT="235125" marB="78400"/>
                </a:tc>
                <a:tc hMerge="1">
                  <a:txBody>
                    <a:bodyPr/>
                    <a:lstStyle/>
                    <a:p>
                      <a:endParaRPr lang="en-US"/>
                    </a:p>
                  </a:txBody>
                  <a:tcPr/>
                </a:tc>
                <a:extLst>
                  <a:ext uri="{0D108BD9-81ED-4DB2-BD59-A6C34878D82A}">
                    <a16:rowId xmlns:a16="http://schemas.microsoft.com/office/drawing/2014/main" val="10007"/>
                  </a:ext>
                </a:extLst>
              </a:tr>
              <a:tr h="4103250">
                <a:tc>
                  <a:txBody>
                    <a:bodyPr/>
                    <a:lstStyle/>
                    <a:p>
                      <a:pPr marL="0" marR="0" lvl="0" indent="0" algn="l" rtl="0">
                        <a:lnSpc>
                          <a:spcPct val="236363"/>
                        </a:lnSpc>
                        <a:spcBef>
                          <a:spcPts val="0"/>
                        </a:spcBef>
                        <a:spcAft>
                          <a:spcPts val="0"/>
                        </a:spcAft>
                        <a:buClr>
                          <a:srgbClr val="000000"/>
                        </a:buClr>
                        <a:buSzPts val="1900"/>
                        <a:buFont typeface="Arial"/>
                        <a:buNone/>
                      </a:pPr>
                      <a:r>
                        <a:rPr lang="en-US" sz="1900" u="none" strike="noStrike" cap="none">
                          <a:solidFill>
                            <a:srgbClr val="D8D8D8"/>
                          </a:solidFill>
                          <a:latin typeface="Arial"/>
                          <a:ea typeface="Arial"/>
                          <a:cs typeface="Arial"/>
                          <a:sym typeface="Arial"/>
                        </a:rPr>
                        <a:t>© 2019 PosterPresentations.com</a:t>
                      </a:r>
                      <a:br>
                        <a:rPr lang="en-US" sz="1900" u="none" strike="noStrike" cap="none">
                          <a:solidFill>
                            <a:srgbClr val="D8D8D8"/>
                          </a:solidFill>
                          <a:latin typeface="Arial"/>
                          <a:ea typeface="Arial"/>
                          <a:cs typeface="Arial"/>
                          <a:sym typeface="Arial"/>
                        </a:rPr>
                      </a:br>
                      <a:r>
                        <a:rPr lang="en-US" sz="1900" u="none" strike="noStrike" cap="none">
                          <a:solidFill>
                            <a:srgbClr val="D8D8D8"/>
                          </a:solidFill>
                          <a:latin typeface="Arial"/>
                          <a:ea typeface="Arial"/>
                          <a:cs typeface="Arial"/>
                          <a:sym typeface="Arial"/>
                        </a:rPr>
                        <a:t>2117 Fourth Street , STE C        </a:t>
                      </a:r>
                      <a:endParaRPr sz="2400" u="none" strike="noStrike" cap="none"/>
                    </a:p>
                    <a:p>
                      <a:pPr marL="0" marR="0" lvl="0" indent="0" algn="l" rtl="0">
                        <a:lnSpc>
                          <a:spcPct val="236363"/>
                        </a:lnSpc>
                        <a:spcBef>
                          <a:spcPts val="0"/>
                        </a:spcBef>
                        <a:spcAft>
                          <a:spcPts val="0"/>
                        </a:spcAft>
                        <a:buClr>
                          <a:srgbClr val="000000"/>
                        </a:buClr>
                        <a:buSzPts val="1900"/>
                        <a:buFont typeface="Arial"/>
                        <a:buNone/>
                      </a:pPr>
                      <a:r>
                        <a:rPr lang="en-US" sz="1900" u="none" strike="noStrike" cap="none">
                          <a:solidFill>
                            <a:srgbClr val="D8D8D8"/>
                          </a:solidFill>
                          <a:latin typeface="Arial"/>
                          <a:ea typeface="Arial"/>
                          <a:cs typeface="Arial"/>
                          <a:sym typeface="Arial"/>
                        </a:rPr>
                        <a:t>Berkeley CA 94710 USA</a:t>
                      </a:r>
                      <a:endParaRPr sz="1900" u="none" strike="noStrike" cap="none">
                        <a:solidFill>
                          <a:srgbClr val="D8D8D8"/>
                        </a:solidFill>
                        <a:latin typeface="Arial"/>
                        <a:ea typeface="Arial"/>
                        <a:cs typeface="Arial"/>
                        <a:sym typeface="Arial"/>
                      </a:endParaRPr>
                    </a:p>
                  </a:txBody>
                  <a:tcPr marL="292600" marR="146325" marT="235125" marB="78400">
                    <a:solidFill>
                      <a:srgbClr val="010101"/>
                    </a:solidFill>
                  </a:tcPr>
                </a:tc>
                <a:tc>
                  <a:txBody>
                    <a:bodyPr/>
                    <a:lstStyle/>
                    <a:p>
                      <a:pPr marL="0" marR="0" lvl="0" indent="0" algn="l" rtl="0">
                        <a:lnSpc>
                          <a:spcPct val="100000"/>
                        </a:lnSpc>
                        <a:spcBef>
                          <a:spcPts val="0"/>
                        </a:spcBef>
                        <a:spcAft>
                          <a:spcPts val="0"/>
                        </a:spcAft>
                        <a:buClr>
                          <a:srgbClr val="D0D0D0"/>
                        </a:buClr>
                        <a:buSzPts val="2100"/>
                        <a:buFont typeface="Arial"/>
                        <a:buNone/>
                      </a:pPr>
                      <a:r>
                        <a:rPr lang="en-US" sz="2100" b="1" u="none" strike="noStrike" cap="none">
                          <a:solidFill>
                            <a:srgbClr val="D0D0D0"/>
                          </a:solidFill>
                          <a:latin typeface="Arial"/>
                          <a:ea typeface="Arial"/>
                          <a:cs typeface="Arial"/>
                          <a:sym typeface="Arial"/>
                        </a:rPr>
                        <a:t>For complete tutorials visit:</a:t>
                      </a:r>
                      <a:endParaRPr sz="2400" u="none" strike="noStrike" cap="none"/>
                    </a:p>
                    <a:p>
                      <a:pPr marL="0" marR="0" lvl="0" indent="0" algn="l" rtl="0">
                        <a:lnSpc>
                          <a:spcPct val="100000"/>
                        </a:lnSpc>
                        <a:spcBef>
                          <a:spcPts val="0"/>
                        </a:spcBef>
                        <a:spcAft>
                          <a:spcPts val="0"/>
                        </a:spcAft>
                        <a:buClr>
                          <a:srgbClr val="FFC000"/>
                        </a:buClr>
                        <a:buSzPts val="1900"/>
                        <a:buFont typeface="Arial"/>
                        <a:buNone/>
                      </a:pPr>
                      <a:r>
                        <a:rPr lang="en-US" sz="1900" b="1" u="none" strike="noStrike" cap="none">
                          <a:solidFill>
                            <a:srgbClr val="FFC000"/>
                          </a:solidFill>
                          <a:latin typeface="Arial"/>
                          <a:ea typeface="Arial"/>
                          <a:cs typeface="Arial"/>
                          <a:sym typeface="Arial"/>
                        </a:rPr>
                        <a:t>https://www.posterpresentations.com/helpdesk.html</a:t>
                      </a:r>
                      <a:endParaRPr sz="8500" u="none" strike="noStrike" cap="none"/>
                    </a:p>
                  </a:txBody>
                  <a:tcPr marL="292600" marR="146325" marT="235125" marB="78400">
                    <a:solidFill>
                      <a:srgbClr val="010101"/>
                    </a:solidFill>
                  </a:tcPr>
                </a:tc>
                <a:extLst>
                  <a:ext uri="{0D108BD9-81ED-4DB2-BD59-A6C34878D82A}">
                    <a16:rowId xmlns:a16="http://schemas.microsoft.com/office/drawing/2014/main" val="10008"/>
                  </a:ext>
                </a:extLst>
              </a:tr>
            </a:tbl>
          </a:graphicData>
        </a:graphic>
      </p:graphicFrame>
      <p:sp>
        <p:nvSpPr>
          <p:cNvPr id="14" name="Google Shape;14;p2"/>
          <p:cNvSpPr/>
          <p:nvPr/>
        </p:nvSpPr>
        <p:spPr>
          <a:xfrm>
            <a:off x="0" y="0"/>
            <a:ext cx="43891200" cy="4876800"/>
          </a:xfrm>
          <a:prstGeom prst="rect">
            <a:avLst/>
          </a:prstGeom>
          <a:solidFill>
            <a:schemeClr val="accent1"/>
          </a:solidFill>
          <a:ln>
            <a:noFill/>
          </a:ln>
        </p:spPr>
        <p:txBody>
          <a:bodyPr spcFirstLastPara="1" wrap="square" lIns="139650" tIns="69800" rIns="139650" bIns="69800" anchor="ctr" anchorCtr="0">
            <a:noAutofit/>
          </a:bodyPr>
          <a:lstStyle/>
          <a:p>
            <a:pPr marL="0" marR="0" lvl="0" indent="0" algn="ctr" rtl="0">
              <a:lnSpc>
                <a:spcPct val="100000"/>
              </a:lnSpc>
              <a:spcBef>
                <a:spcPts val="0"/>
              </a:spcBef>
              <a:spcAft>
                <a:spcPts val="0"/>
              </a:spcAft>
              <a:buClr>
                <a:srgbClr val="000000"/>
              </a:buClr>
              <a:buSzPts val="7500"/>
              <a:buFont typeface="Arial"/>
              <a:buNone/>
            </a:pPr>
            <a:endParaRPr sz="75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chart" Target="../charts/chart1.xml"/><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microsoft.com/office/2007/relationships/hdphoto" Target="../media/hdphoto1.wdp"/><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sp>
        <p:nvSpPr>
          <p:cNvPr id="37" name="Google Shape;37;g34651b28550_5_1"/>
          <p:cNvSpPr txBox="1">
            <a:spLocks noGrp="1"/>
          </p:cNvSpPr>
          <p:nvPr>
            <p:ph type="body" idx="1"/>
          </p:nvPr>
        </p:nvSpPr>
        <p:spPr>
          <a:xfrm>
            <a:off x="904200" y="6080014"/>
            <a:ext cx="9804600" cy="5365693"/>
          </a:xfrm>
          <a:prstGeom prst="rect">
            <a:avLst/>
          </a:prstGeom>
          <a:noFill/>
          <a:ln>
            <a:noFill/>
          </a:ln>
        </p:spPr>
        <p:txBody>
          <a:bodyPr spcFirstLastPara="1" wrap="square" lIns="199450" tIns="199450" rIns="199450" bIns="199450" anchor="t" anchorCtr="0">
            <a:spAutoFit/>
          </a:bodyPr>
          <a:lstStyle/>
          <a:p>
            <a:pPr marL="228600" indent="0" algn="just"/>
            <a:r>
              <a:rPr lang="en-US" sz="3200" dirty="0">
                <a:solidFill>
                  <a:srgbClr val="000000"/>
                </a:solidFill>
                <a:effectLst/>
                <a:latin typeface="Times New Roman" panose="02020603050405020304" pitchFamily="18" charset="0"/>
                <a:cs typeface="Times New Roman" panose="02020603050405020304" pitchFamily="18" charset="0"/>
              </a:rPr>
              <a:t>Following the implementation of Basel III in 2017, U.S. banks have continued to hold equity capital well above regulatory minimums. This paper investigates the motivations behind this behavior, challenging the assumption that regulatory requirements alone drive capital levels. Drawing from Minsky’s Financial Instability Hypothesis and market discipline literature, the study explores whether excess capital reflects precautionary motives, profitability strategies, systemic risk perceptions. </a:t>
            </a:r>
          </a:p>
        </p:txBody>
      </p:sp>
      <p:sp>
        <p:nvSpPr>
          <p:cNvPr id="38" name="Google Shape;38;g34651b28550_5_1"/>
          <p:cNvSpPr txBox="1">
            <a:spLocks noGrp="1"/>
          </p:cNvSpPr>
          <p:nvPr>
            <p:ph type="body" idx="2"/>
          </p:nvPr>
        </p:nvSpPr>
        <p:spPr>
          <a:xfrm>
            <a:off x="904200" y="5174743"/>
            <a:ext cx="98046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rPr>
              <a:t>Motivation</a:t>
            </a:r>
            <a:endParaRPr sz="4800" dirty="0">
              <a:solidFill>
                <a:schemeClr val="lt1"/>
              </a:solidFill>
              <a:latin typeface="Times New Roman" panose="02020603050405020304" pitchFamily="18" charset="0"/>
              <a:cs typeface="Times New Roman" panose="02020603050405020304" pitchFamily="18" charset="0"/>
            </a:endParaRPr>
          </a:p>
        </p:txBody>
      </p:sp>
      <p:sp>
        <p:nvSpPr>
          <p:cNvPr id="39" name="Google Shape;39;g34651b28550_5_1"/>
          <p:cNvSpPr txBox="1">
            <a:spLocks noGrp="1"/>
          </p:cNvSpPr>
          <p:nvPr>
            <p:ph type="body" idx="18"/>
          </p:nvPr>
        </p:nvSpPr>
        <p:spPr>
          <a:xfrm>
            <a:off x="16817952" y="2704532"/>
            <a:ext cx="10255176" cy="1025400"/>
          </a:xfrm>
          <a:prstGeom prst="rect">
            <a:avLst/>
          </a:prstGeom>
          <a:noFill/>
          <a:ln>
            <a:noFill/>
          </a:ln>
        </p:spPr>
        <p:txBody>
          <a:bodyPr spcFirstLastPara="1" wrap="square" lIns="139650" tIns="69800" rIns="139650" bIns="69800" anchor="t" anchorCtr="0">
            <a:normAutofit/>
          </a:bodyPr>
          <a:lstStyle/>
          <a:p>
            <a:pPr marL="1447800" lvl="0" indent="-1447800" algn="ctr" rtl="0">
              <a:lnSpc>
                <a:spcPct val="90000"/>
              </a:lnSpc>
              <a:spcBef>
                <a:spcPts val="0"/>
              </a:spcBef>
              <a:spcAft>
                <a:spcPts val="0"/>
              </a:spcAft>
              <a:buClr>
                <a:schemeClr val="lt1"/>
              </a:buClr>
              <a:buSzPts val="5400"/>
              <a:buFont typeface="Calibri"/>
              <a:buNone/>
            </a:pPr>
            <a:r>
              <a:rPr lang="en-US" sz="5100" dirty="0">
                <a:solidFill>
                  <a:schemeClr val="bg1">
                    <a:lumMod val="95000"/>
                  </a:schemeClr>
                </a:solidFill>
                <a:latin typeface="Times New Roman" panose="02020603050405020304" pitchFamily="18" charset="0"/>
                <a:cs typeface="Times New Roman" panose="02020603050405020304" pitchFamily="18" charset="0"/>
              </a:rPr>
              <a:t>Suryansh Agrawal</a:t>
            </a:r>
            <a:endParaRPr sz="5000" dirty="0">
              <a:solidFill>
                <a:schemeClr val="bg1">
                  <a:lumMod val="95000"/>
                </a:schemeClr>
              </a:solidFill>
              <a:latin typeface="Times New Roman" panose="02020603050405020304" pitchFamily="18" charset="0"/>
              <a:cs typeface="Times New Roman" panose="02020603050405020304" pitchFamily="18" charset="0"/>
            </a:endParaRPr>
          </a:p>
        </p:txBody>
      </p:sp>
      <p:sp>
        <p:nvSpPr>
          <p:cNvPr id="40" name="Google Shape;40;g34651b28550_5_1"/>
          <p:cNvSpPr txBox="1">
            <a:spLocks noGrp="1"/>
          </p:cNvSpPr>
          <p:nvPr>
            <p:ph type="body" idx="19"/>
          </p:nvPr>
        </p:nvSpPr>
        <p:spPr>
          <a:xfrm>
            <a:off x="13767616" y="3558067"/>
            <a:ext cx="16355848" cy="1134966"/>
          </a:xfrm>
          <a:prstGeom prst="rect">
            <a:avLst/>
          </a:prstGeom>
          <a:noFill/>
          <a:ln>
            <a:noFill/>
          </a:ln>
        </p:spPr>
        <p:txBody>
          <a:bodyPr spcFirstLastPara="1" wrap="square" lIns="139650" tIns="69800" rIns="139650" bIns="69800" anchor="t" anchorCtr="0">
            <a:noAutofit/>
          </a:bodyPr>
          <a:lstStyle/>
          <a:p>
            <a:pPr marL="1447800" lvl="0" indent="-1447800" algn="ctr" rtl="0">
              <a:lnSpc>
                <a:spcPct val="100000"/>
              </a:lnSpc>
              <a:spcBef>
                <a:spcPts val="0"/>
              </a:spcBef>
              <a:spcAft>
                <a:spcPts val="0"/>
              </a:spcAft>
              <a:buClr>
                <a:schemeClr val="lt1"/>
              </a:buClr>
              <a:buSzPts val="4300"/>
              <a:buFont typeface="Calibri"/>
              <a:buNone/>
            </a:pPr>
            <a:r>
              <a:rPr lang="en-US" sz="3500" dirty="0">
                <a:solidFill>
                  <a:schemeClr val="bg1">
                    <a:lumMod val="95000"/>
                  </a:schemeClr>
                </a:solidFill>
                <a:latin typeface="Times New Roman" panose="02020603050405020304" pitchFamily="18" charset="0"/>
                <a:cs typeface="Times New Roman" panose="02020603050405020304" pitchFamily="18" charset="0"/>
              </a:rPr>
              <a:t>Department of Data Analytics, Denison University</a:t>
            </a:r>
          </a:p>
          <a:p>
            <a:pPr marL="1447800" indent="-1447800">
              <a:spcBef>
                <a:spcPts val="0"/>
              </a:spcBef>
            </a:pPr>
            <a:r>
              <a:rPr lang="en-US" sz="3500" dirty="0">
                <a:solidFill>
                  <a:schemeClr val="bg1">
                    <a:lumMod val="95000"/>
                  </a:schemeClr>
                </a:solidFill>
                <a:latin typeface="Times New Roman" panose="02020603050405020304" pitchFamily="18" charset="0"/>
                <a:cs typeface="Times New Roman" panose="02020603050405020304" pitchFamily="18" charset="0"/>
              </a:rPr>
              <a:t>Department of Economics, Denison University</a:t>
            </a:r>
          </a:p>
          <a:p>
            <a:pPr marL="1447800" lvl="0" indent="-1447800" algn="ctr" rtl="0">
              <a:lnSpc>
                <a:spcPct val="100000"/>
              </a:lnSpc>
              <a:spcBef>
                <a:spcPts val="0"/>
              </a:spcBef>
              <a:spcAft>
                <a:spcPts val="0"/>
              </a:spcAft>
              <a:buClr>
                <a:schemeClr val="lt1"/>
              </a:buClr>
              <a:buSzPts val="4300"/>
              <a:buFont typeface="Calibri"/>
              <a:buNone/>
            </a:pPr>
            <a:endParaRPr sz="3500" dirty="0">
              <a:solidFill>
                <a:schemeClr val="bg1">
                  <a:lumMod val="95000"/>
                </a:schemeClr>
              </a:solidFill>
              <a:latin typeface="Times New Roman" panose="02020603050405020304" pitchFamily="18" charset="0"/>
              <a:cs typeface="Times New Roman" panose="02020603050405020304" pitchFamily="18" charset="0"/>
            </a:endParaRPr>
          </a:p>
        </p:txBody>
      </p:sp>
      <p:sp>
        <p:nvSpPr>
          <p:cNvPr id="41" name="Google Shape;41;g34651b28550_5_1"/>
          <p:cNvSpPr txBox="1">
            <a:spLocks noGrp="1"/>
          </p:cNvSpPr>
          <p:nvPr>
            <p:ph type="body" idx="20"/>
          </p:nvPr>
        </p:nvSpPr>
        <p:spPr>
          <a:xfrm>
            <a:off x="9081658" y="229490"/>
            <a:ext cx="25727802" cy="2396207"/>
          </a:xfrm>
          <a:prstGeom prst="rect">
            <a:avLst/>
          </a:prstGeom>
          <a:noFill/>
          <a:ln>
            <a:noFill/>
          </a:ln>
        </p:spPr>
        <p:txBody>
          <a:bodyPr spcFirstLastPara="1" wrap="square" lIns="139650" tIns="69800" rIns="139650" bIns="69800" anchor="t" anchorCtr="0">
            <a:noAutofit/>
          </a:bodyPr>
          <a:lstStyle/>
          <a:p>
            <a:r>
              <a:rPr lang="en-US" sz="6000" dirty="0">
                <a:solidFill>
                  <a:schemeClr val="bg1">
                    <a:lumMod val="95000"/>
                  </a:schemeClr>
                </a:solidFill>
                <a:effectLst/>
                <a:latin typeface="Times New Roman" panose="02020603050405020304" pitchFamily="18" charset="0"/>
                <a:cs typeface="Times New Roman" panose="02020603050405020304" pitchFamily="18" charset="0"/>
              </a:rPr>
              <a:t>Why Do U.S. Banks Hold Excess Capital Beyond Regulatory Requirements </a:t>
            </a:r>
          </a:p>
          <a:p>
            <a:r>
              <a:rPr lang="en-US" sz="6000" dirty="0">
                <a:solidFill>
                  <a:schemeClr val="bg1">
                    <a:lumMod val="95000"/>
                  </a:schemeClr>
                </a:solidFill>
                <a:effectLst/>
                <a:latin typeface="Times New Roman" panose="02020603050405020304" pitchFamily="18" charset="0"/>
                <a:cs typeface="Times New Roman" panose="02020603050405020304" pitchFamily="18" charset="0"/>
              </a:rPr>
              <a:t>after the 2017 Basel III CET1 Requirements?</a:t>
            </a:r>
          </a:p>
        </p:txBody>
      </p:sp>
      <p:sp>
        <p:nvSpPr>
          <p:cNvPr id="42" name="Google Shape;42;g34651b28550_5_1"/>
          <p:cNvSpPr txBox="1"/>
          <p:nvPr/>
        </p:nvSpPr>
        <p:spPr>
          <a:xfrm>
            <a:off x="28169200" y="29055773"/>
            <a:ext cx="15447000" cy="2251798"/>
          </a:xfrm>
          <a:prstGeom prst="rect">
            <a:avLst/>
          </a:prstGeom>
          <a:noFill/>
          <a:ln>
            <a:noFill/>
          </a:ln>
        </p:spPr>
        <p:txBody>
          <a:bodyPr spcFirstLastPara="1" wrap="square" lIns="139650" tIns="139650" rIns="139650" bIns="139650" anchor="ctr" anchorCtr="0">
            <a:spAutoFit/>
          </a:bodyPr>
          <a:lstStyle/>
          <a:p>
            <a:pPr marL="685800" marR="0" lvl="0" indent="-546100" algn="l" rtl="0">
              <a:lnSpc>
                <a:spcPct val="100000"/>
              </a:lnSpc>
              <a:spcBef>
                <a:spcPts val="0"/>
              </a:spcBef>
              <a:spcAft>
                <a:spcPts val="0"/>
              </a:spcAft>
              <a:buClr>
                <a:schemeClr val="dk1"/>
              </a:buClr>
              <a:buSzPts val="3200"/>
              <a:buFont typeface="Calibri"/>
              <a:buChar char="●"/>
            </a:pPr>
            <a:r>
              <a:rPr lang="en-US" sz="32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Prof. Alexandre </a:t>
            </a:r>
            <a:r>
              <a:rPr lang="en-US" sz="3200" dirty="0" err="1">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Scarcioffolo</a:t>
            </a:r>
            <a:r>
              <a:rPr lang="en-US" sz="32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 Department of Data Analytics , Denison University.</a:t>
            </a:r>
          </a:p>
          <a:p>
            <a:pPr marL="685800" indent="-546100">
              <a:buClr>
                <a:schemeClr val="dk1"/>
              </a:buClr>
              <a:buSzPts val="3200"/>
              <a:buFont typeface="Calibri"/>
              <a:buChar char="●"/>
            </a:pPr>
            <a:r>
              <a:rPr lang="en-US" sz="32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Prof. Fadhel </a:t>
            </a:r>
            <a:r>
              <a:rPr lang="en-US" sz="3200" dirty="0" err="1">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Kaboub</a:t>
            </a:r>
            <a:r>
              <a:rPr lang="en-US" sz="32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 Department of Economics, Denison University.</a:t>
            </a:r>
          </a:p>
          <a:p>
            <a:pPr marL="685800" indent="-546100">
              <a:buClr>
                <a:schemeClr val="dk1"/>
              </a:buClr>
              <a:buSzPts val="3200"/>
              <a:buFont typeface="Calibri"/>
              <a:buChar char="●"/>
            </a:pPr>
            <a:r>
              <a:rPr lang="en-US" sz="32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Prof. Hyun Woong Park, Department of Economics, Denison University.</a:t>
            </a:r>
          </a:p>
          <a:p>
            <a:pPr marL="685800" marR="0" lvl="0" indent="-546100" algn="l" rtl="0">
              <a:lnSpc>
                <a:spcPct val="100000"/>
              </a:lnSpc>
              <a:spcBef>
                <a:spcPts val="0"/>
              </a:spcBef>
              <a:spcAft>
                <a:spcPts val="0"/>
              </a:spcAft>
              <a:buClr>
                <a:schemeClr val="dk1"/>
              </a:buClr>
              <a:buSzPts val="3200"/>
              <a:buFont typeface="Calibri"/>
              <a:buChar char="●"/>
            </a:pPr>
            <a:r>
              <a:rPr lang="en-US" sz="32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Departments of Data Analytics and Economics at Denison University.</a:t>
            </a:r>
            <a:endParaRPr sz="32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endParaRPr>
          </a:p>
        </p:txBody>
      </p:sp>
      <p:sp>
        <p:nvSpPr>
          <p:cNvPr id="43" name="Google Shape;43;g34651b28550_5_1"/>
          <p:cNvSpPr txBox="1">
            <a:spLocks noGrp="1"/>
          </p:cNvSpPr>
          <p:nvPr>
            <p:ph type="body" idx="5"/>
          </p:nvPr>
        </p:nvSpPr>
        <p:spPr>
          <a:xfrm>
            <a:off x="28172552" y="22475207"/>
            <a:ext cx="154470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References</a:t>
            </a:r>
            <a:endParaRPr sz="4800" dirty="0">
              <a:solidFill>
                <a:schemeClr val="lt1"/>
              </a:solidFill>
              <a:latin typeface="Times New Roman" panose="02020603050405020304" pitchFamily="18" charset="0"/>
              <a:cs typeface="Times New Roman" panose="02020603050405020304" pitchFamily="18" charset="0"/>
            </a:endParaRPr>
          </a:p>
        </p:txBody>
      </p:sp>
      <p:sp>
        <p:nvSpPr>
          <p:cNvPr id="44" name="Google Shape;44;g34651b28550_5_1"/>
          <p:cNvSpPr txBox="1">
            <a:spLocks noGrp="1"/>
          </p:cNvSpPr>
          <p:nvPr>
            <p:ph type="body" idx="5"/>
          </p:nvPr>
        </p:nvSpPr>
        <p:spPr>
          <a:xfrm>
            <a:off x="11539982" y="5162229"/>
            <a:ext cx="156561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rPr>
              <a:t>Methodology</a:t>
            </a:r>
            <a:endParaRPr sz="4800" dirty="0">
              <a:solidFill>
                <a:schemeClr val="lt1"/>
              </a:solidFill>
              <a:latin typeface="Times New Roman" panose="02020603050405020304" pitchFamily="18" charset="0"/>
              <a:cs typeface="Times New Roman" panose="02020603050405020304" pitchFamily="18" charset="0"/>
            </a:endParaRPr>
          </a:p>
        </p:txBody>
      </p:sp>
      <p:sp>
        <p:nvSpPr>
          <p:cNvPr id="45" name="Google Shape;45;g34651b28550_5_1"/>
          <p:cNvSpPr txBox="1">
            <a:spLocks noGrp="1"/>
          </p:cNvSpPr>
          <p:nvPr>
            <p:ph type="body" idx="1"/>
          </p:nvPr>
        </p:nvSpPr>
        <p:spPr>
          <a:xfrm>
            <a:off x="11533600" y="6769640"/>
            <a:ext cx="15669000" cy="4775275"/>
          </a:xfrm>
          <a:prstGeom prst="rect">
            <a:avLst/>
          </a:prstGeom>
          <a:noFill/>
          <a:ln>
            <a:noFill/>
          </a:ln>
        </p:spPr>
        <p:txBody>
          <a:bodyPr spcFirstLastPara="1" wrap="square" lIns="199450" tIns="199450" rIns="199450" bIns="199450" anchor="t" anchorCtr="0">
            <a:spAutoFit/>
          </a:bodyPr>
          <a:lstStyle/>
          <a:p>
            <a:pPr marL="0" lvl="0" indent="0" algn="just" rtl="0">
              <a:lnSpc>
                <a:spcPct val="115000"/>
              </a:lnSpc>
              <a:spcBef>
                <a:spcPts val="1900"/>
              </a:spcBef>
              <a:spcAft>
                <a:spcPts val="0"/>
              </a:spcAft>
              <a:buClr>
                <a:schemeClr val="dk1"/>
              </a:buClr>
              <a:buSzPts val="1600"/>
              <a:buFont typeface="Arial"/>
              <a:buNone/>
            </a:pP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We explored two modeling approaches:</a:t>
            </a:r>
            <a:endParaRPr sz="3200" dirty="0">
              <a:solidFill>
                <a:schemeClr val="dk1"/>
              </a:solidFill>
              <a:latin typeface="Times New Roman" panose="02020603050405020304" pitchFamily="18" charset="0"/>
              <a:ea typeface="Calibri"/>
              <a:cs typeface="Times New Roman" panose="02020603050405020304" pitchFamily="18" charset="0"/>
              <a:sym typeface="Calibri"/>
            </a:endParaRPr>
          </a:p>
          <a:p>
            <a:pPr marL="685800" lvl="0" indent="-546100" algn="just" rtl="0">
              <a:lnSpc>
                <a:spcPct val="115000"/>
              </a:lnSpc>
              <a:spcBef>
                <a:spcPts val="1900"/>
              </a:spcBef>
              <a:spcAft>
                <a:spcPts val="0"/>
              </a:spcAft>
              <a:buClr>
                <a:schemeClr val="dk1"/>
              </a:buClr>
              <a:buSzPts val="3200"/>
              <a:buAutoNum type="arabicPeriod"/>
            </a:pPr>
            <a:r>
              <a:rPr lang="en-US" sz="3200" b="1" dirty="0">
                <a:solidFill>
                  <a:schemeClr val="dk1"/>
                </a:solidFill>
                <a:latin typeface="Times New Roman" panose="02020603050405020304" pitchFamily="18" charset="0"/>
                <a:ea typeface="Calibri"/>
                <a:cs typeface="Times New Roman" panose="02020603050405020304" pitchFamily="18" charset="0"/>
                <a:sym typeface="Calibri"/>
              </a:rPr>
              <a:t>Traditional Machine Learning</a:t>
            </a: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 – We applied Ridge Regression to predict ideology scores using extracted text features.</a:t>
            </a:r>
            <a:endParaRPr sz="3200" dirty="0">
              <a:solidFill>
                <a:schemeClr val="dk1"/>
              </a:solidFill>
              <a:latin typeface="Times New Roman" panose="02020603050405020304" pitchFamily="18" charset="0"/>
              <a:ea typeface="Calibri"/>
              <a:cs typeface="Times New Roman" panose="02020603050405020304" pitchFamily="18" charset="0"/>
              <a:sym typeface="Calibri"/>
            </a:endParaRPr>
          </a:p>
          <a:p>
            <a:pPr marL="685800" lvl="0" indent="-546100" algn="just" rtl="0">
              <a:lnSpc>
                <a:spcPct val="115000"/>
              </a:lnSpc>
              <a:spcBef>
                <a:spcPts val="0"/>
              </a:spcBef>
              <a:spcAft>
                <a:spcPts val="0"/>
              </a:spcAft>
              <a:buClr>
                <a:schemeClr val="dk1"/>
              </a:buClr>
              <a:buSzPts val="3200"/>
              <a:buAutoNum type="arabicPeriod"/>
            </a:pPr>
            <a:r>
              <a:rPr lang="en-US" sz="3200" b="1" dirty="0">
                <a:solidFill>
                  <a:schemeClr val="dk1"/>
                </a:solidFill>
                <a:latin typeface="Times New Roman" panose="02020603050405020304" pitchFamily="18" charset="0"/>
                <a:ea typeface="Calibri"/>
                <a:cs typeface="Times New Roman" panose="02020603050405020304" pitchFamily="18" charset="0"/>
                <a:sym typeface="Calibri"/>
              </a:rPr>
              <a:t>Transformer-Based Model</a:t>
            </a: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 – We fine-tuned a pre-trained BERT model on the scraped website content to learn ideological representations.</a:t>
            </a:r>
            <a:endParaRPr sz="3200" dirty="0">
              <a:solidFill>
                <a:schemeClr val="dk1"/>
              </a:solidFill>
              <a:latin typeface="Times New Roman" panose="02020603050405020304" pitchFamily="18" charset="0"/>
              <a:ea typeface="Calibri"/>
              <a:cs typeface="Times New Roman" panose="02020603050405020304" pitchFamily="18" charset="0"/>
              <a:sym typeface="Calibri"/>
            </a:endParaRPr>
          </a:p>
          <a:p>
            <a:pPr marL="0" lvl="0" indent="0" algn="just" rtl="0">
              <a:lnSpc>
                <a:spcPct val="115000"/>
              </a:lnSpc>
              <a:spcBef>
                <a:spcPts val="1900"/>
              </a:spcBef>
              <a:spcAft>
                <a:spcPts val="1900"/>
              </a:spcAft>
              <a:buClr>
                <a:schemeClr val="dk1"/>
              </a:buClr>
              <a:buSzPts val="1600"/>
              <a:buFont typeface="Arial"/>
              <a:buNone/>
            </a:pPr>
            <a:endParaRPr sz="32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46" name="Google Shape;46;g34651b28550_5_1"/>
          <p:cNvSpPr txBox="1">
            <a:spLocks noGrp="1"/>
          </p:cNvSpPr>
          <p:nvPr>
            <p:ph type="body" idx="1"/>
          </p:nvPr>
        </p:nvSpPr>
        <p:spPr>
          <a:xfrm>
            <a:off x="11579920" y="13092342"/>
            <a:ext cx="15669000" cy="1527206"/>
          </a:xfrm>
          <a:prstGeom prst="rect">
            <a:avLst/>
          </a:prstGeom>
          <a:noFill/>
          <a:ln>
            <a:noFill/>
          </a:ln>
        </p:spPr>
        <p:txBody>
          <a:bodyPr spcFirstLastPara="1" wrap="square" lIns="199450" tIns="199450" rIns="199450" bIns="199450" anchor="t" anchorCtr="0">
            <a:spAutoFit/>
          </a:bodyPr>
          <a:lstStyle/>
          <a:p>
            <a:pPr marL="0" lvl="0" indent="0" algn="just" rtl="0">
              <a:lnSpc>
                <a:spcPct val="115000"/>
              </a:lnSpc>
              <a:spcBef>
                <a:spcPts val="1900"/>
              </a:spcBef>
              <a:spcAft>
                <a:spcPts val="1900"/>
              </a:spcAft>
              <a:buClr>
                <a:schemeClr val="dk1"/>
              </a:buClr>
              <a:buSzPts val="1600"/>
              <a:buFont typeface="Arial"/>
              <a:buNone/>
            </a:pPr>
            <a:r>
              <a:rPr lang="en-US" sz="3600" b="1">
                <a:solidFill>
                  <a:schemeClr val="accent1"/>
                </a:solidFill>
                <a:latin typeface="Times New Roman" panose="02020603050405020304" pitchFamily="18" charset="0"/>
                <a:ea typeface="Calibri"/>
                <a:cs typeface="Times New Roman" panose="02020603050405020304" pitchFamily="18" charset="0"/>
                <a:sym typeface="Calibri"/>
              </a:rPr>
              <a:t>Entropy Analysis</a:t>
            </a:r>
            <a:endParaRPr sz="3600" b="1">
              <a:solidFill>
                <a:schemeClr val="accent1"/>
              </a:solidFill>
              <a:latin typeface="Times New Roman" panose="02020603050405020304" pitchFamily="18" charset="0"/>
              <a:ea typeface="Calibri"/>
              <a:cs typeface="Times New Roman" panose="02020603050405020304" pitchFamily="18" charset="0"/>
              <a:sym typeface="Calibri"/>
            </a:endParaRPr>
          </a:p>
        </p:txBody>
      </p:sp>
      <p:sp>
        <p:nvSpPr>
          <p:cNvPr id="47" name="Google Shape;47;g34651b28550_5_1"/>
          <p:cNvSpPr txBox="1">
            <a:spLocks noGrp="1"/>
          </p:cNvSpPr>
          <p:nvPr>
            <p:ph type="body" idx="5"/>
          </p:nvPr>
        </p:nvSpPr>
        <p:spPr>
          <a:xfrm>
            <a:off x="28027255" y="5174743"/>
            <a:ext cx="156690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a:solidFill>
                  <a:schemeClr val="lt1"/>
                </a:solidFill>
                <a:latin typeface="Times New Roman" panose="02020603050405020304" pitchFamily="18" charset="0"/>
                <a:cs typeface="Times New Roman" panose="02020603050405020304" pitchFamily="18" charset="0"/>
              </a:rPr>
              <a:t>Results (Cont.)</a:t>
            </a:r>
            <a:endParaRPr sz="4800">
              <a:solidFill>
                <a:schemeClr val="lt1"/>
              </a:solidFill>
              <a:latin typeface="Times New Roman" panose="02020603050405020304" pitchFamily="18" charset="0"/>
              <a:cs typeface="Times New Roman" panose="02020603050405020304" pitchFamily="18" charset="0"/>
            </a:endParaRPr>
          </a:p>
        </p:txBody>
      </p:sp>
      <p:sp>
        <p:nvSpPr>
          <p:cNvPr id="48" name="Google Shape;48;g34651b28550_5_1"/>
          <p:cNvSpPr txBox="1">
            <a:spLocks noGrp="1"/>
          </p:cNvSpPr>
          <p:nvPr>
            <p:ph type="body" idx="5"/>
          </p:nvPr>
        </p:nvSpPr>
        <p:spPr>
          <a:xfrm>
            <a:off x="28042191" y="16411157"/>
            <a:ext cx="154887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
                  </a:ext>
                </a:extLst>
              </a:rPr>
              <a:t>Future Directions</a:t>
            </a:r>
            <a:endParaRPr sz="4800" dirty="0">
              <a:solidFill>
                <a:schemeClr val="lt1"/>
              </a:solidFill>
              <a:latin typeface="Times New Roman" panose="02020603050405020304" pitchFamily="18" charset="0"/>
              <a:cs typeface="Times New Roman" panose="02020603050405020304" pitchFamily="18" charset="0"/>
            </a:endParaRPr>
          </a:p>
        </p:txBody>
      </p:sp>
      <p:sp>
        <p:nvSpPr>
          <p:cNvPr id="49" name="Google Shape;49;g34651b28550_5_1"/>
          <p:cNvSpPr txBox="1">
            <a:spLocks noGrp="1"/>
          </p:cNvSpPr>
          <p:nvPr>
            <p:ph type="body" idx="5"/>
          </p:nvPr>
        </p:nvSpPr>
        <p:spPr>
          <a:xfrm>
            <a:off x="937306" y="17121469"/>
            <a:ext cx="97866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rPr>
              <a:t>Theoretical Framework</a:t>
            </a:r>
          </a:p>
        </p:txBody>
      </p:sp>
      <p:sp>
        <p:nvSpPr>
          <p:cNvPr id="50" name="Google Shape;50;g34651b28550_5_1"/>
          <p:cNvSpPr txBox="1">
            <a:spLocks noGrp="1"/>
          </p:cNvSpPr>
          <p:nvPr>
            <p:ph type="body" idx="17"/>
          </p:nvPr>
        </p:nvSpPr>
        <p:spPr>
          <a:xfrm>
            <a:off x="937306" y="18230146"/>
            <a:ext cx="9786600" cy="5898553"/>
          </a:xfrm>
          <a:prstGeom prst="rect">
            <a:avLst/>
          </a:prstGeom>
          <a:noFill/>
          <a:ln>
            <a:noFill/>
          </a:ln>
        </p:spPr>
        <p:txBody>
          <a:bodyPr spcFirstLastPara="1" wrap="square" lIns="199450" tIns="199450" rIns="199450" bIns="199450" anchor="t" anchorCtr="0">
            <a:noAutofit/>
          </a:bodyPr>
          <a:lstStyle/>
          <a:p>
            <a:pPr marL="742950" indent="-514350" algn="just">
              <a:buClr>
                <a:schemeClr val="tx1"/>
              </a:buClr>
              <a:buSzPct val="80000"/>
              <a:buFont typeface="+mj-lt"/>
              <a:buAutoNum type="arabicPeriod"/>
            </a:pPr>
            <a:r>
              <a:rPr lang="en-US" sz="3200" b="1" dirty="0">
                <a:latin typeface="Times New Roman" panose="02020603050405020304" pitchFamily="18" charset="0"/>
                <a:cs typeface="Times New Roman" panose="02020603050405020304" pitchFamily="18" charset="0"/>
              </a:rPr>
              <a:t>Minsky’s Financial Instability Hypothesis: </a:t>
            </a:r>
            <a:r>
              <a:rPr lang="en-US" sz="3200" dirty="0">
                <a:latin typeface="Times New Roman" panose="02020603050405020304" pitchFamily="18" charset="0"/>
                <a:cs typeface="Times New Roman" panose="02020603050405020304" pitchFamily="18" charset="0"/>
              </a:rPr>
              <a:t>Financial systems are inherently prone to instability. Excess capital may act as a cushion against boom-bust credit cycles.</a:t>
            </a:r>
          </a:p>
          <a:p>
            <a:pPr marL="742950" indent="-514350" algn="just">
              <a:buClr>
                <a:schemeClr val="tx1"/>
              </a:buClr>
              <a:buSzPct val="80000"/>
              <a:buFont typeface="+mj-lt"/>
              <a:buAutoNum type="arabicPeriod"/>
            </a:pPr>
            <a:r>
              <a:rPr lang="en-US" sz="3200" b="1" dirty="0">
                <a:latin typeface="Times New Roman" panose="02020603050405020304" pitchFamily="18" charset="0"/>
                <a:cs typeface="Times New Roman" panose="02020603050405020304" pitchFamily="18" charset="0"/>
              </a:rPr>
              <a:t>Modigliani–Miller (1958): Theory vs. Practice: </a:t>
            </a:r>
            <a:r>
              <a:rPr lang="en-US" sz="3200" dirty="0">
                <a:latin typeface="Times New Roman" panose="02020603050405020304" pitchFamily="18" charset="0"/>
                <a:cs typeface="Times New Roman" panose="02020603050405020304" pitchFamily="18" charset="0"/>
              </a:rPr>
              <a:t>While capital structure is theoretically irrelevant under perfect markets, real-world frictions incentivize conservative capital behavior.</a:t>
            </a:r>
          </a:p>
          <a:p>
            <a:pPr marL="742950" indent="-514350" algn="just">
              <a:buClr>
                <a:schemeClr val="tx1"/>
              </a:buClr>
              <a:buSzPct val="80000"/>
              <a:buFont typeface="+mj-lt"/>
              <a:buAutoNum type="arabicPeriod"/>
            </a:pPr>
            <a:r>
              <a:rPr lang="en-US" sz="3200" b="1" dirty="0">
                <a:latin typeface="Times New Roman" panose="02020603050405020304" pitchFamily="18" charset="0"/>
                <a:cs typeface="Times New Roman" panose="02020603050405020304" pitchFamily="18" charset="0"/>
              </a:rPr>
              <a:t>Market Discipline &amp; Expectations: </a:t>
            </a:r>
            <a:r>
              <a:rPr lang="en-US" sz="3200" dirty="0">
                <a:latin typeface="Times New Roman" panose="02020603050405020304" pitchFamily="18" charset="0"/>
                <a:cs typeface="Times New Roman" panose="02020603050405020304" pitchFamily="18" charset="0"/>
              </a:rPr>
              <a:t>Investors reward prudence: banks may hold excess CET1 to signal strength and avoid market penalties.</a:t>
            </a:r>
          </a:p>
        </p:txBody>
      </p:sp>
      <p:cxnSp>
        <p:nvCxnSpPr>
          <p:cNvPr id="51" name="Google Shape;51;g34651b28550_5_1"/>
          <p:cNvCxnSpPr/>
          <p:nvPr/>
        </p:nvCxnSpPr>
        <p:spPr>
          <a:xfrm>
            <a:off x="11192179" y="5313771"/>
            <a:ext cx="27300" cy="25993800"/>
          </a:xfrm>
          <a:prstGeom prst="straightConnector1">
            <a:avLst/>
          </a:prstGeom>
          <a:noFill/>
          <a:ln w="9525" cap="sq" cmpd="sng">
            <a:solidFill>
              <a:srgbClr val="000000"/>
            </a:solidFill>
            <a:prstDash val="solid"/>
            <a:miter lim="800000"/>
            <a:headEnd type="none" w="med" len="med"/>
            <a:tailEnd type="none" w="med" len="med"/>
          </a:ln>
        </p:spPr>
      </p:cxnSp>
      <p:sp>
        <p:nvSpPr>
          <p:cNvPr id="52" name="Google Shape;52;g34651b28550_5_1"/>
          <p:cNvSpPr txBox="1"/>
          <p:nvPr/>
        </p:nvSpPr>
        <p:spPr>
          <a:xfrm>
            <a:off x="11584428" y="6155965"/>
            <a:ext cx="15488700" cy="433800"/>
          </a:xfrm>
          <a:prstGeom prst="rect">
            <a:avLst/>
          </a:prstGeom>
          <a:noFill/>
          <a:ln>
            <a:noFill/>
          </a:ln>
        </p:spPr>
        <p:txBody>
          <a:bodyPr spcFirstLastPara="1" wrap="square" lIns="139650" tIns="139650" rIns="139650" bIns="139650" anchor="t" anchorCtr="0">
            <a:noAutofit/>
          </a:bodyPr>
          <a:lstStyle/>
          <a:p>
            <a:pPr marL="0" lvl="0" indent="0" algn="l" rtl="0">
              <a:spcBef>
                <a:spcPts val="0"/>
              </a:spcBef>
              <a:spcAft>
                <a:spcPts val="0"/>
              </a:spcAft>
              <a:buNone/>
            </a:pPr>
            <a:r>
              <a:rPr lang="en-US" sz="3600" b="1" dirty="0">
                <a:solidFill>
                  <a:schemeClr val="accent1"/>
                </a:solidFill>
                <a:latin typeface="Times New Roman" panose="02020603050405020304" pitchFamily="18" charset="0"/>
                <a:ea typeface="Calibri"/>
                <a:cs typeface="Times New Roman" panose="02020603050405020304" pitchFamily="18" charset="0"/>
                <a:sym typeface="Calibri"/>
              </a:rPr>
              <a:t>Predicting Political Ideology</a:t>
            </a:r>
            <a:endParaRPr sz="3600" b="1" dirty="0">
              <a:solidFill>
                <a:schemeClr val="accent1"/>
              </a:solidFill>
              <a:latin typeface="Times New Roman" panose="02020603050405020304" pitchFamily="18" charset="0"/>
              <a:ea typeface="Calibri"/>
              <a:cs typeface="Times New Roman" panose="02020603050405020304" pitchFamily="18" charset="0"/>
              <a:sym typeface="Calibri"/>
            </a:endParaRPr>
          </a:p>
        </p:txBody>
      </p:sp>
      <p:cxnSp>
        <p:nvCxnSpPr>
          <p:cNvPr id="53" name="Google Shape;53;g34651b28550_5_1"/>
          <p:cNvCxnSpPr/>
          <p:nvPr/>
        </p:nvCxnSpPr>
        <p:spPr>
          <a:xfrm>
            <a:off x="27695439" y="5313771"/>
            <a:ext cx="27300" cy="25993800"/>
          </a:xfrm>
          <a:prstGeom prst="straightConnector1">
            <a:avLst/>
          </a:prstGeom>
          <a:noFill/>
          <a:ln w="9525" cap="sq" cmpd="sng">
            <a:solidFill>
              <a:srgbClr val="000000"/>
            </a:solidFill>
            <a:prstDash val="solid"/>
            <a:miter lim="800000"/>
            <a:headEnd type="none" w="med" len="med"/>
            <a:tailEnd type="none" w="med" len="med"/>
          </a:ln>
        </p:spPr>
      </p:cxnSp>
      <p:sp>
        <p:nvSpPr>
          <p:cNvPr id="54" name="Google Shape;54;g34651b28550_5_1"/>
          <p:cNvSpPr txBox="1">
            <a:spLocks noGrp="1"/>
          </p:cNvSpPr>
          <p:nvPr>
            <p:ph type="body" idx="1"/>
          </p:nvPr>
        </p:nvSpPr>
        <p:spPr>
          <a:xfrm>
            <a:off x="11576560" y="13963284"/>
            <a:ext cx="15669000" cy="2589035"/>
          </a:xfrm>
          <a:prstGeom prst="rect">
            <a:avLst/>
          </a:prstGeom>
          <a:noFill/>
          <a:ln>
            <a:noFill/>
          </a:ln>
        </p:spPr>
        <p:txBody>
          <a:bodyPr spcFirstLastPara="1" wrap="square" lIns="199450" tIns="199450" rIns="199450" bIns="199450" anchor="t" anchorCtr="0">
            <a:spAutoFit/>
          </a:bodyPr>
          <a:lstStyle/>
          <a:p>
            <a:pPr marL="0" lvl="0" indent="0" algn="just" rtl="0">
              <a:lnSpc>
                <a:spcPct val="115000"/>
              </a:lnSpc>
              <a:spcBef>
                <a:spcPts val="1900"/>
              </a:spcBef>
              <a:spcAft>
                <a:spcPts val="1900"/>
              </a:spcAft>
              <a:buClr>
                <a:schemeClr val="dk1"/>
              </a:buClr>
              <a:buSzPts val="1600"/>
              <a:buFont typeface="Arial"/>
              <a:buNone/>
            </a:pP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To </a:t>
            </a:r>
            <a:r>
              <a:rPr lang="en-US" sz="3200" dirty="0">
                <a:solidFill>
                  <a:schemeClr val="dk1"/>
                </a:solidFill>
                <a:latin typeface="Times New Roman" panose="02020603050405020304" pitchFamily="18" charset="0"/>
                <a:ea typeface="Calibri"/>
                <a:cs typeface="Times New Roman" panose="02020603050405020304" pitchFamily="18" charset="0"/>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4"/>
                  </a:ext>
                </a:extLst>
              </a:rPr>
              <a:t>assess whether primary elect</a:t>
            </a: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ion entropy correlates with general election outcomes, we analyzed precinct-level data from Ohio. We calculated the entropy of both Democratic and Republican primary results for each precinct using the entropy formula:</a:t>
            </a:r>
            <a:endParaRPr sz="3200" dirty="0">
              <a:solidFill>
                <a:schemeClr val="dk1"/>
              </a:solidFill>
              <a:latin typeface="Times New Roman" panose="02020603050405020304" pitchFamily="18" charset="0"/>
              <a:ea typeface="Calibri"/>
              <a:cs typeface="Times New Roman" panose="02020603050405020304" pitchFamily="18" charset="0"/>
              <a:sym typeface="Calibri"/>
            </a:endParaRPr>
          </a:p>
        </p:txBody>
      </p:sp>
      <p:pic>
        <p:nvPicPr>
          <p:cNvPr id="55" name="Google Shape;55;g34651b28550_5_1" title="Screenshot 2025-03-30 at 4.24.03 PM.png"/>
          <p:cNvPicPr preferRelativeResize="0"/>
          <p:nvPr/>
        </p:nvPicPr>
        <p:blipFill>
          <a:blip r:embed="rId3">
            <a:alphaModFix/>
          </a:blip>
          <a:stretch>
            <a:fillRect/>
          </a:stretch>
        </p:blipFill>
        <p:spPr>
          <a:xfrm>
            <a:off x="16546879" y="16152643"/>
            <a:ext cx="5821159" cy="1954200"/>
          </a:xfrm>
          <a:prstGeom prst="rect">
            <a:avLst/>
          </a:prstGeom>
          <a:noFill/>
          <a:ln>
            <a:noFill/>
          </a:ln>
        </p:spPr>
      </p:pic>
      <p:pic>
        <p:nvPicPr>
          <p:cNvPr id="56" name="Google Shape;56;g34651b28550_5_1"/>
          <p:cNvPicPr preferRelativeResize="0"/>
          <p:nvPr/>
        </p:nvPicPr>
        <p:blipFill rotWithShape="1">
          <a:blip r:embed="rId4">
            <a:alphaModFix/>
          </a:blip>
          <a:srcRect r="7552" b="3437"/>
          <a:stretch/>
        </p:blipFill>
        <p:spPr>
          <a:xfrm>
            <a:off x="34232335" y="6174814"/>
            <a:ext cx="9214505" cy="8863093"/>
          </a:xfrm>
          <a:prstGeom prst="rect">
            <a:avLst/>
          </a:prstGeom>
          <a:noFill/>
          <a:ln>
            <a:noFill/>
          </a:ln>
        </p:spPr>
      </p:pic>
      <p:sp>
        <p:nvSpPr>
          <p:cNvPr id="57" name="Google Shape;57;g34651b28550_5_1"/>
          <p:cNvSpPr txBox="1">
            <a:spLocks noGrp="1"/>
          </p:cNvSpPr>
          <p:nvPr>
            <p:ph type="body" idx="1"/>
          </p:nvPr>
        </p:nvSpPr>
        <p:spPr>
          <a:xfrm>
            <a:off x="11622920" y="18267899"/>
            <a:ext cx="15669000" cy="2022726"/>
          </a:xfrm>
          <a:prstGeom prst="rect">
            <a:avLst/>
          </a:prstGeom>
          <a:noFill/>
          <a:ln>
            <a:noFill/>
          </a:ln>
        </p:spPr>
        <p:txBody>
          <a:bodyPr spcFirstLastPara="1" wrap="square" lIns="199450" tIns="199450" rIns="199450" bIns="199450" anchor="t" anchorCtr="0">
            <a:spAutoFit/>
          </a:bodyPr>
          <a:lstStyle/>
          <a:p>
            <a:pPr marL="0" lvl="0" indent="0" algn="just" rtl="0">
              <a:lnSpc>
                <a:spcPct val="115000"/>
              </a:lnSpc>
              <a:spcBef>
                <a:spcPts val="1900"/>
              </a:spcBef>
              <a:spcAft>
                <a:spcPts val="1900"/>
              </a:spcAft>
              <a:buClr>
                <a:schemeClr val="dk1"/>
              </a:buClr>
              <a:buSzPts val="1600"/>
              <a:buFont typeface="Arial"/>
              <a:buNone/>
            </a:pPr>
            <a:r>
              <a:rPr lang="en-US" sz="3200">
                <a:solidFill>
                  <a:schemeClr val="dk1"/>
                </a:solidFill>
                <a:latin typeface="Times New Roman" panose="02020603050405020304" pitchFamily="18" charset="0"/>
                <a:ea typeface="Calibri"/>
                <a:cs typeface="Times New Roman" panose="02020603050405020304" pitchFamily="18" charset="0"/>
                <a:sym typeface="Calibri"/>
              </a:rPr>
              <a:t>To validate the test a two-sample t-test assesses whether differences in entropy between Democrat- and Republican-won precincts were statistically significant. </a:t>
            </a:r>
            <a:endParaRPr sz="320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58" name="Google Shape;58;g34651b28550_5_1"/>
          <p:cNvSpPr txBox="1">
            <a:spLocks noGrp="1"/>
          </p:cNvSpPr>
          <p:nvPr>
            <p:ph type="body" idx="1"/>
          </p:nvPr>
        </p:nvSpPr>
        <p:spPr>
          <a:xfrm>
            <a:off x="28042200" y="6181286"/>
            <a:ext cx="6190200" cy="5322091"/>
          </a:xfrm>
          <a:prstGeom prst="rect">
            <a:avLst/>
          </a:prstGeom>
          <a:noFill/>
          <a:ln>
            <a:noFill/>
          </a:ln>
        </p:spPr>
        <p:txBody>
          <a:bodyPr spcFirstLastPara="1" wrap="square" lIns="199450" tIns="199450" rIns="199450" bIns="199450" anchor="t" anchorCtr="0">
            <a:spAutoFit/>
          </a:bodyPr>
          <a:lstStyle/>
          <a:p>
            <a:pPr marL="0" lvl="0" indent="0" algn="just" rtl="0">
              <a:lnSpc>
                <a:spcPct val="100000"/>
              </a:lnSpc>
              <a:spcBef>
                <a:spcPts val="1900"/>
              </a:spcBef>
              <a:spcAft>
                <a:spcPts val="1900"/>
              </a:spcAft>
              <a:buNone/>
            </a:pP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Our analysis of the 2016 Ohio primary election data reveals a fragmented voter base, posing challenges for Democrats in consolidating support. In contrast, lower entropy in Republican primaries indicates a more unified electorate, likely strengthening their general election performance. </a:t>
            </a:r>
            <a:endParaRPr sz="3200" dirty="0">
              <a:latin typeface="Times New Roman" panose="02020603050405020304" pitchFamily="18" charset="0"/>
              <a:ea typeface="Calibri"/>
              <a:cs typeface="Times New Roman" panose="02020603050405020304" pitchFamily="18" charset="0"/>
              <a:sym typeface="Calibri"/>
            </a:endParaRPr>
          </a:p>
        </p:txBody>
      </p:sp>
      <p:sp>
        <p:nvSpPr>
          <p:cNvPr id="59" name="Google Shape;59;g34651b28550_5_1"/>
          <p:cNvSpPr txBox="1">
            <a:spLocks noGrp="1"/>
          </p:cNvSpPr>
          <p:nvPr>
            <p:ph type="body" idx="1"/>
          </p:nvPr>
        </p:nvSpPr>
        <p:spPr>
          <a:xfrm>
            <a:off x="28169200" y="14668208"/>
            <a:ext cx="15181800" cy="2022726"/>
          </a:xfrm>
          <a:prstGeom prst="rect">
            <a:avLst/>
          </a:prstGeom>
          <a:noFill/>
          <a:ln>
            <a:noFill/>
          </a:ln>
        </p:spPr>
        <p:txBody>
          <a:bodyPr spcFirstLastPara="1" wrap="square" lIns="199450" tIns="199450" rIns="199450" bIns="199450" anchor="t" anchorCtr="0">
            <a:spAutoFit/>
          </a:bodyPr>
          <a:lstStyle/>
          <a:p>
            <a:pPr marL="0" lvl="0" indent="0" algn="just" rtl="0">
              <a:lnSpc>
                <a:spcPct val="115000"/>
              </a:lnSpc>
              <a:spcBef>
                <a:spcPts val="1900"/>
              </a:spcBef>
              <a:spcAft>
                <a:spcPts val="1900"/>
              </a:spcAft>
              <a:buClr>
                <a:schemeClr val="dk1"/>
              </a:buClr>
              <a:buSzPts val="1600"/>
              <a:buFont typeface="Arial"/>
              <a:buNone/>
            </a:pP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We perform T-test on the collected data we obtain a </a:t>
            </a:r>
            <a:r>
              <a:rPr lang="en-US" sz="3200" b="1" dirty="0">
                <a:solidFill>
                  <a:schemeClr val="dk1"/>
                </a:solidFill>
                <a:latin typeface="Times New Roman" panose="02020603050405020304" pitchFamily="18" charset="0"/>
                <a:ea typeface="Calibri"/>
                <a:cs typeface="Times New Roman" panose="02020603050405020304" pitchFamily="18" charset="0"/>
                <a:sym typeface="Calibri"/>
              </a:rPr>
              <a:t>P-value of 0.0</a:t>
            </a: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 helping us </a:t>
            </a:r>
            <a:r>
              <a:rPr lang="en-US" sz="3200" b="1" dirty="0">
                <a:solidFill>
                  <a:schemeClr val="dk1"/>
                </a:solidFill>
                <a:latin typeface="Times New Roman" panose="02020603050405020304" pitchFamily="18" charset="0"/>
                <a:ea typeface="Calibri"/>
                <a:cs typeface="Times New Roman" panose="02020603050405020304" pitchFamily="18" charset="0"/>
                <a:sym typeface="Calibri"/>
              </a:rPr>
              <a:t>reject the </a:t>
            </a:r>
            <a:r>
              <a:rPr lang="en-US" sz="3200" b="1" dirty="0">
                <a:solidFill>
                  <a:schemeClr val="dk1"/>
                </a:solidFill>
                <a:latin typeface="Times New Roman" panose="02020603050405020304" pitchFamily="18" charset="0"/>
                <a:ea typeface="Calibri"/>
                <a:cs typeface="Times New Roman" panose="02020603050405020304" pitchFamily="18" charset="0"/>
                <a:sym typeface="Calibri"/>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5"/>
                  </a:ext>
                </a:extLst>
              </a:rPr>
              <a:t>null</a:t>
            </a:r>
            <a:r>
              <a:rPr lang="en-US" sz="3200" b="1" dirty="0">
                <a:solidFill>
                  <a:schemeClr val="dk1"/>
                </a:solidFill>
                <a:latin typeface="Times New Roman" panose="02020603050405020304" pitchFamily="18" charset="0"/>
                <a:ea typeface="Calibri"/>
                <a:cs typeface="Times New Roman" panose="02020603050405020304" pitchFamily="18" charset="0"/>
                <a:sym typeface="Calibri"/>
              </a:rPr>
              <a:t> hypothesis</a:t>
            </a: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 indicates that the means are significantly different. </a:t>
            </a:r>
            <a:endParaRPr sz="32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63" name="Google Shape;63;g34651b28550_5_1"/>
          <p:cNvSpPr txBox="1">
            <a:spLocks noGrp="1"/>
          </p:cNvSpPr>
          <p:nvPr>
            <p:ph type="body" idx="5"/>
          </p:nvPr>
        </p:nvSpPr>
        <p:spPr>
          <a:xfrm>
            <a:off x="28169200" y="27852639"/>
            <a:ext cx="154470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rPr>
              <a:t>Acknowledgements</a:t>
            </a:r>
            <a:endParaRPr sz="4800" dirty="0">
              <a:solidFill>
                <a:schemeClr val="lt1"/>
              </a:solidFill>
              <a:latin typeface="Times New Roman" panose="02020603050405020304" pitchFamily="18" charset="0"/>
              <a:cs typeface="Times New Roman" panose="02020603050405020304" pitchFamily="18" charset="0"/>
            </a:endParaRPr>
          </a:p>
        </p:txBody>
      </p:sp>
      <p:sp>
        <p:nvSpPr>
          <p:cNvPr id="64" name="Google Shape;64;g34651b28550_5_1"/>
          <p:cNvSpPr txBox="1">
            <a:spLocks noGrp="1"/>
          </p:cNvSpPr>
          <p:nvPr>
            <p:ph type="body" idx="5"/>
          </p:nvPr>
        </p:nvSpPr>
        <p:spPr>
          <a:xfrm>
            <a:off x="11622920" y="20766243"/>
            <a:ext cx="156690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a:solidFill>
                  <a:schemeClr val="lt1"/>
                </a:solidFill>
                <a:latin typeface="Times New Roman" panose="02020603050405020304" pitchFamily="18" charset="0"/>
                <a:cs typeface="Times New Roman" panose="02020603050405020304" pitchFamily="18" charset="0"/>
              </a:rPr>
              <a:t>Results</a:t>
            </a:r>
            <a:endParaRPr sz="4800">
              <a:solidFill>
                <a:schemeClr val="lt1"/>
              </a:solidFill>
              <a:latin typeface="Times New Roman" panose="02020603050405020304" pitchFamily="18" charset="0"/>
              <a:cs typeface="Times New Roman" panose="02020603050405020304" pitchFamily="18" charset="0"/>
            </a:endParaRPr>
          </a:p>
        </p:txBody>
      </p:sp>
      <p:sp>
        <p:nvSpPr>
          <p:cNvPr id="65" name="Google Shape;65;g34651b28550_5_1"/>
          <p:cNvSpPr txBox="1"/>
          <p:nvPr/>
        </p:nvSpPr>
        <p:spPr>
          <a:xfrm>
            <a:off x="28307800" y="23742550"/>
            <a:ext cx="15320700" cy="2744240"/>
          </a:xfrm>
          <a:prstGeom prst="rect">
            <a:avLst/>
          </a:prstGeom>
          <a:noFill/>
          <a:ln>
            <a:noFill/>
          </a:ln>
        </p:spPr>
        <p:txBody>
          <a:bodyPr spcFirstLastPara="1" wrap="square" lIns="139650" tIns="139650" rIns="139650" bIns="139650" anchor="ctr" anchorCtr="0">
            <a:spAutoFit/>
          </a:bodyPr>
          <a:lstStyle/>
          <a:p>
            <a:pPr marL="685800" marR="0" lvl="0" indent="-546100" algn="l" rtl="0">
              <a:lnSpc>
                <a:spcPct val="100000"/>
              </a:lnSpc>
              <a:spcBef>
                <a:spcPts val="0"/>
              </a:spcBef>
              <a:spcAft>
                <a:spcPts val="0"/>
              </a:spcAft>
              <a:buClr>
                <a:schemeClr val="dk1"/>
              </a:buClr>
              <a:buSzPts val="3200"/>
              <a:buFont typeface="Calibri"/>
              <a:buChar char="●"/>
            </a:pP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Sapiro-</a:t>
            </a:r>
            <a:r>
              <a:rPr lang="en-US" sz="3200" dirty="0" err="1">
                <a:solidFill>
                  <a:schemeClr val="dk1"/>
                </a:solidFill>
                <a:latin typeface="Times New Roman" panose="02020603050405020304" pitchFamily="18" charset="0"/>
                <a:ea typeface="Calibri"/>
                <a:cs typeface="Times New Roman" panose="02020603050405020304" pitchFamily="18" charset="0"/>
                <a:sym typeface="Calibri"/>
              </a:rPr>
              <a:t>Gheiler</a:t>
            </a: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 Eitan. (2019). Examining Political Trustworthiness through Text-Based Measures of Ideology. Proceedings of the AAAI Conference on Artificial Intelligence.</a:t>
            </a:r>
            <a:endParaRPr sz="3200" dirty="0">
              <a:solidFill>
                <a:schemeClr val="dk1"/>
              </a:solidFill>
              <a:latin typeface="Times New Roman" panose="02020603050405020304" pitchFamily="18" charset="0"/>
              <a:ea typeface="Calibri"/>
              <a:cs typeface="Times New Roman" panose="02020603050405020304" pitchFamily="18" charset="0"/>
              <a:sym typeface="Calibri"/>
            </a:endParaRPr>
          </a:p>
          <a:p>
            <a:pPr marL="685800" marR="0" lvl="0" indent="-546100" algn="l" rtl="0">
              <a:lnSpc>
                <a:spcPct val="100000"/>
              </a:lnSpc>
              <a:spcBef>
                <a:spcPts val="0"/>
              </a:spcBef>
              <a:spcAft>
                <a:spcPts val="0"/>
              </a:spcAft>
              <a:buClr>
                <a:schemeClr val="dk1"/>
              </a:buClr>
              <a:buSzPts val="3200"/>
              <a:buFont typeface="Calibri"/>
              <a:buChar char="●"/>
            </a:pP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2016 Official Elections Results. (2016). </a:t>
            </a:r>
            <a:r>
              <a:rPr lang="en-US" sz="3200" dirty="0" err="1">
                <a:solidFill>
                  <a:schemeClr val="dk1"/>
                </a:solidFill>
                <a:latin typeface="Times New Roman" panose="02020603050405020304" pitchFamily="18" charset="0"/>
                <a:ea typeface="Calibri"/>
                <a:cs typeface="Times New Roman" panose="02020603050405020304" pitchFamily="18" charset="0"/>
                <a:sym typeface="Calibri"/>
              </a:rPr>
              <a:t>Ohiosos.gov</a:t>
            </a: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 https://</a:t>
            </a:r>
            <a:r>
              <a:rPr lang="en-US" sz="3200" dirty="0" err="1">
                <a:solidFill>
                  <a:schemeClr val="dk1"/>
                </a:solidFill>
                <a:latin typeface="Times New Roman" panose="02020603050405020304" pitchFamily="18" charset="0"/>
                <a:ea typeface="Calibri"/>
                <a:cs typeface="Times New Roman" panose="02020603050405020304" pitchFamily="18" charset="0"/>
                <a:sym typeface="Calibri"/>
              </a:rPr>
              <a:t>www.ohiosos.gov</a:t>
            </a:r>
            <a:r>
              <a:rPr lang="en-US" sz="3200" dirty="0">
                <a:solidFill>
                  <a:schemeClr val="dk1"/>
                </a:solidFill>
                <a:latin typeface="Times New Roman" panose="02020603050405020304" pitchFamily="18" charset="0"/>
                <a:ea typeface="Calibri"/>
                <a:cs typeface="Times New Roman" panose="02020603050405020304" pitchFamily="18" charset="0"/>
                <a:sym typeface="Calibri"/>
              </a:rPr>
              <a:t>/elections/election-results-and-data/2016-official-elections-results/ ‌</a:t>
            </a:r>
            <a:endParaRPr sz="32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66" name="Google Shape;66;g34651b28550_5_1"/>
          <p:cNvSpPr txBox="1">
            <a:spLocks noGrp="1"/>
          </p:cNvSpPr>
          <p:nvPr>
            <p:ph type="body" idx="16"/>
          </p:nvPr>
        </p:nvSpPr>
        <p:spPr>
          <a:xfrm>
            <a:off x="28169200" y="17280557"/>
            <a:ext cx="15488700" cy="5420579"/>
          </a:xfrm>
          <a:prstGeom prst="rect">
            <a:avLst/>
          </a:prstGeom>
          <a:noFill/>
          <a:ln>
            <a:noFill/>
          </a:ln>
        </p:spPr>
        <p:txBody>
          <a:bodyPr spcFirstLastPara="1" wrap="square" lIns="199450" tIns="199450" rIns="199450" bIns="199450" anchor="t" anchorCtr="0">
            <a:spAutoFit/>
          </a:bodyPr>
          <a:lstStyle/>
          <a:p>
            <a:pPr marL="0" lvl="0" indent="0" algn="l" rtl="0">
              <a:lnSpc>
                <a:spcPct val="115000"/>
              </a:lnSpc>
              <a:spcBef>
                <a:spcPts val="1900"/>
              </a:spcBef>
              <a:spcAft>
                <a:spcPts val="1900"/>
              </a:spcAft>
              <a:buClr>
                <a:schemeClr val="dk1"/>
              </a:buClr>
              <a:buSzPts val="1600"/>
              <a:buNone/>
            </a:pPr>
            <a:r>
              <a:rPr lang="en-US" sz="3200" dirty="0">
                <a:solidFill>
                  <a:schemeClr val="dk1"/>
                </a:solidFill>
                <a:highlight>
                  <a:schemeClr val="lt1"/>
                </a:highlight>
                <a:latin typeface="Times New Roman" panose="02020603050405020304" pitchFamily="18" charset="0"/>
                <a:ea typeface="Calibri"/>
                <a:cs typeface="Times New Roman" panose="02020603050405020304" pitchFamily="18" charset="0"/>
                <a:sym typeface="Calibri"/>
              </a:rPr>
              <a:t>Future work will refine the ideological classification model by fine-tuning it and testing transformer-based models for improved accuracy. It will also be integrated into a broader framework that forecasts election outcomes by combining linguistic analysis with factors like polling data, demographics, and campaign spending. This approach aims to better understand the relationship between political rhetoric and electoral success. Additionally, DW-NOMINATE can evolve over time due to shifts in voting behavior, such as partisan realignment and increasing polarization, which we can analyze to track how the political ideologies of the two parties change.</a:t>
            </a:r>
            <a:endParaRPr sz="3200" dirty="0">
              <a:solidFill>
                <a:schemeClr val="dk1"/>
              </a:solidFill>
              <a:highlight>
                <a:schemeClr val="lt1"/>
              </a:highlight>
              <a:latin typeface="Times New Roman" panose="02020603050405020304" pitchFamily="18" charset="0"/>
              <a:ea typeface="Calibri"/>
              <a:cs typeface="Times New Roman" panose="02020603050405020304" pitchFamily="18" charset="0"/>
              <a:sym typeface="Calibri"/>
            </a:endParaRPr>
          </a:p>
        </p:txBody>
      </p:sp>
      <p:pic>
        <p:nvPicPr>
          <p:cNvPr id="70" name="Google Shape;70;g34651b28550_5_1"/>
          <p:cNvPicPr preferRelativeResize="0"/>
          <p:nvPr/>
        </p:nvPicPr>
        <p:blipFill>
          <a:blip r:embed="rId5">
            <a:alphaModFix/>
          </a:blip>
          <a:stretch>
            <a:fillRect/>
          </a:stretch>
        </p:blipFill>
        <p:spPr>
          <a:xfrm>
            <a:off x="14384585" y="10440937"/>
            <a:ext cx="9635101" cy="2021686"/>
          </a:xfrm>
          <a:prstGeom prst="rect">
            <a:avLst/>
          </a:prstGeom>
          <a:noFill/>
          <a:ln>
            <a:noFill/>
          </a:ln>
        </p:spPr>
      </p:pic>
      <p:sp>
        <p:nvSpPr>
          <p:cNvPr id="71" name="Google Shape;71;g34651b28550_5_1"/>
          <p:cNvSpPr txBox="1"/>
          <p:nvPr/>
        </p:nvSpPr>
        <p:spPr>
          <a:xfrm>
            <a:off x="15899340" y="12735086"/>
            <a:ext cx="7859100" cy="690300"/>
          </a:xfrm>
          <a:prstGeom prst="rect">
            <a:avLst/>
          </a:prstGeom>
          <a:noFill/>
          <a:ln>
            <a:noFill/>
          </a:ln>
        </p:spPr>
        <p:txBody>
          <a:bodyPr spcFirstLastPara="1" wrap="square" lIns="139650" tIns="139650" rIns="139650" bIns="139650" anchor="t" anchorCtr="0">
            <a:noAutofit/>
          </a:bodyPr>
          <a:lstStyle/>
          <a:p>
            <a:pPr marL="0" lvl="0" indent="0" algn="l" rtl="0">
              <a:spcBef>
                <a:spcPts val="0"/>
              </a:spcBef>
              <a:spcAft>
                <a:spcPts val="0"/>
              </a:spcAft>
              <a:buNone/>
            </a:pPr>
            <a:r>
              <a:rPr lang="en-US" sz="3000">
                <a:latin typeface="Times New Roman" panose="02020603050405020304" pitchFamily="18" charset="0"/>
                <a:ea typeface="Calibri"/>
                <a:cs typeface="Times New Roman" panose="02020603050405020304" pitchFamily="18" charset="0"/>
                <a:sym typeface="Calibri"/>
              </a:rPr>
              <a:t>Metrics of Ridge Regression and BERT models</a:t>
            </a:r>
            <a:endParaRPr sz="3000">
              <a:latin typeface="Times New Roman" panose="02020603050405020304" pitchFamily="18" charset="0"/>
              <a:ea typeface="Calibri"/>
              <a:cs typeface="Times New Roman" panose="02020603050405020304" pitchFamily="18" charset="0"/>
              <a:sym typeface="Calibri"/>
            </a:endParaRPr>
          </a:p>
        </p:txBody>
      </p:sp>
      <p:sp>
        <p:nvSpPr>
          <p:cNvPr id="72" name="Google Shape;72;g34651b28550_5_1"/>
          <p:cNvSpPr txBox="1"/>
          <p:nvPr/>
        </p:nvSpPr>
        <p:spPr>
          <a:xfrm>
            <a:off x="11833640" y="30563693"/>
            <a:ext cx="15320700" cy="933178"/>
          </a:xfrm>
          <a:prstGeom prst="rect">
            <a:avLst/>
          </a:prstGeom>
          <a:noFill/>
          <a:ln>
            <a:noFill/>
          </a:ln>
        </p:spPr>
        <p:txBody>
          <a:bodyPr spcFirstLastPara="1" wrap="square" lIns="139650" tIns="139650" rIns="139650" bIns="139650" anchor="t" anchorCtr="0">
            <a:noAutofit/>
          </a:bodyPr>
          <a:lstStyle/>
          <a:p>
            <a:pPr marL="685800" lvl="0" indent="-546100" algn="l" rtl="0">
              <a:spcBef>
                <a:spcPts val="0"/>
              </a:spcBef>
              <a:spcAft>
                <a:spcPts val="0"/>
              </a:spcAft>
              <a:buSzPts val="3200"/>
              <a:buFont typeface="Calibri"/>
              <a:buChar char="●"/>
            </a:pPr>
            <a:r>
              <a:rPr lang="en-US" sz="3200" dirty="0">
                <a:latin typeface="Times New Roman" panose="02020603050405020304" pitchFamily="18" charset="0"/>
                <a:ea typeface="Calibri"/>
                <a:cs typeface="Times New Roman" panose="02020603050405020304" pitchFamily="18" charset="0"/>
                <a:sym typeface="Calibri"/>
              </a:rPr>
              <a:t>BERT produces wider distribution across ideological spectrum</a:t>
            </a:r>
            <a:endParaRPr sz="3200" dirty="0">
              <a:latin typeface="Times New Roman" panose="02020603050405020304" pitchFamily="18" charset="0"/>
              <a:ea typeface="Calibri"/>
              <a:cs typeface="Times New Roman" panose="02020603050405020304" pitchFamily="18" charset="0"/>
              <a:sym typeface="Calibri"/>
            </a:endParaRPr>
          </a:p>
        </p:txBody>
      </p:sp>
      <p:pic>
        <p:nvPicPr>
          <p:cNvPr id="74" name="Google Shape;74;g34651b28550_5_1"/>
          <p:cNvPicPr preferRelativeResize="0"/>
          <p:nvPr/>
        </p:nvPicPr>
        <p:blipFill>
          <a:blip r:embed="rId6">
            <a:alphaModFix/>
          </a:blip>
          <a:stretch>
            <a:fillRect/>
          </a:stretch>
        </p:blipFill>
        <p:spPr>
          <a:xfrm>
            <a:off x="44559785" y="266814"/>
            <a:ext cx="1967175" cy="1967175"/>
          </a:xfrm>
          <a:prstGeom prst="rect">
            <a:avLst/>
          </a:prstGeom>
          <a:noFill/>
          <a:ln>
            <a:noFill/>
          </a:ln>
        </p:spPr>
      </p:pic>
      <p:pic>
        <p:nvPicPr>
          <p:cNvPr id="75" name="Google Shape;75;g34651b28550_5_1"/>
          <p:cNvPicPr preferRelativeResize="0"/>
          <p:nvPr/>
        </p:nvPicPr>
        <p:blipFill>
          <a:blip r:embed="rId7">
            <a:alphaModFix/>
          </a:blip>
          <a:stretch>
            <a:fillRect/>
          </a:stretch>
        </p:blipFill>
        <p:spPr>
          <a:xfrm>
            <a:off x="13109687" y="21871969"/>
            <a:ext cx="12753763" cy="8485998"/>
          </a:xfrm>
          <a:prstGeom prst="rect">
            <a:avLst/>
          </a:prstGeom>
          <a:noFill/>
          <a:ln>
            <a:noFill/>
          </a:ln>
        </p:spPr>
      </p:pic>
      <p:sp>
        <p:nvSpPr>
          <p:cNvPr id="76" name="Google Shape;76;g34651b28550_5_1"/>
          <p:cNvSpPr txBox="1">
            <a:spLocks noGrp="1"/>
          </p:cNvSpPr>
          <p:nvPr>
            <p:ph type="body" idx="1"/>
          </p:nvPr>
        </p:nvSpPr>
        <p:spPr>
          <a:xfrm>
            <a:off x="28169200" y="11712214"/>
            <a:ext cx="6190200" cy="2859878"/>
          </a:xfrm>
          <a:prstGeom prst="rect">
            <a:avLst/>
          </a:prstGeom>
          <a:noFill/>
          <a:ln>
            <a:noFill/>
          </a:ln>
        </p:spPr>
        <p:txBody>
          <a:bodyPr spcFirstLastPara="1" wrap="square" lIns="199450" tIns="199450" rIns="199450" bIns="199450" anchor="t" anchorCtr="0">
            <a:spAutoFit/>
          </a:bodyPr>
          <a:lstStyle/>
          <a:p>
            <a:pPr marL="0" lvl="0" indent="0" algn="just" rtl="0">
              <a:lnSpc>
                <a:spcPct val="100000"/>
              </a:lnSpc>
              <a:spcBef>
                <a:spcPts val="1900"/>
              </a:spcBef>
              <a:spcAft>
                <a:spcPts val="0"/>
              </a:spcAft>
              <a:buNone/>
            </a:pPr>
            <a:r>
              <a:rPr lang="en-US" sz="3200">
                <a:latin typeface="Times New Roman" panose="02020603050405020304" pitchFamily="18" charset="0"/>
                <a:ea typeface="Calibri"/>
                <a:cs typeface="Times New Roman" panose="02020603050405020304" pitchFamily="18" charset="0"/>
                <a:sym typeface="Calibri"/>
              </a:rPr>
              <a:t>Using the following null and alternative hypotheses:</a:t>
            </a:r>
            <a:endParaRPr sz="3200">
              <a:latin typeface="Times New Roman" panose="02020603050405020304" pitchFamily="18" charset="0"/>
              <a:ea typeface="Calibri"/>
              <a:cs typeface="Times New Roman" panose="02020603050405020304" pitchFamily="18" charset="0"/>
              <a:sym typeface="Calibri"/>
            </a:endParaRPr>
          </a:p>
          <a:p>
            <a:pPr marL="685800" lvl="0" indent="-546100" algn="just" rtl="0">
              <a:lnSpc>
                <a:spcPct val="100000"/>
              </a:lnSpc>
              <a:spcBef>
                <a:spcPts val="1900"/>
              </a:spcBef>
              <a:spcAft>
                <a:spcPts val="0"/>
              </a:spcAft>
              <a:buSzPts val="3200"/>
              <a:buFont typeface="Calibri"/>
              <a:buChar char="●"/>
            </a:pPr>
            <a:r>
              <a:rPr lang="en-US" sz="3200">
                <a:latin typeface="Times New Roman" panose="02020603050405020304" pitchFamily="18" charset="0"/>
                <a:ea typeface="Calibri"/>
                <a:cs typeface="Times New Roman" panose="02020603050405020304" pitchFamily="18" charset="0"/>
                <a:sym typeface="Calibri"/>
              </a:rPr>
              <a:t>H0​: μ1​=μ2</a:t>
            </a:r>
            <a:endParaRPr sz="3200">
              <a:latin typeface="Times New Roman" panose="02020603050405020304" pitchFamily="18" charset="0"/>
              <a:ea typeface="Calibri"/>
              <a:cs typeface="Times New Roman" panose="02020603050405020304" pitchFamily="18" charset="0"/>
              <a:sym typeface="Calibri"/>
            </a:endParaRPr>
          </a:p>
          <a:p>
            <a:pPr marL="685800" lvl="0" indent="-546100" algn="just" rtl="0">
              <a:lnSpc>
                <a:spcPct val="100000"/>
              </a:lnSpc>
              <a:spcBef>
                <a:spcPts val="0"/>
              </a:spcBef>
              <a:spcAft>
                <a:spcPts val="0"/>
              </a:spcAft>
              <a:buSzPts val="3200"/>
              <a:buFont typeface="Calibri"/>
              <a:buChar char="●"/>
            </a:pPr>
            <a:r>
              <a:rPr lang="en-US" sz="3200">
                <a:latin typeface="Times New Roman" panose="02020603050405020304" pitchFamily="18" charset="0"/>
                <a:ea typeface="Calibri"/>
                <a:cs typeface="Times New Roman" panose="02020603050405020304" pitchFamily="18" charset="0"/>
                <a:sym typeface="Calibri"/>
              </a:rPr>
              <a:t>HA​: μ1​≠μ2​</a:t>
            </a:r>
            <a:endParaRPr sz="3200">
              <a:latin typeface="Times New Roman" panose="02020603050405020304" pitchFamily="18" charset="0"/>
              <a:ea typeface="Calibri"/>
              <a:cs typeface="Times New Roman" panose="02020603050405020304" pitchFamily="18" charset="0"/>
              <a:sym typeface="Calibri"/>
            </a:endParaRPr>
          </a:p>
        </p:txBody>
      </p:sp>
      <p:pic>
        <p:nvPicPr>
          <p:cNvPr id="77" name="Google Shape;77;g34651b28550_5_1"/>
          <p:cNvPicPr preferRelativeResize="0"/>
          <p:nvPr/>
        </p:nvPicPr>
        <p:blipFill>
          <a:blip r:embed="rId8">
            <a:alphaModFix/>
          </a:blip>
          <a:stretch>
            <a:fillRect/>
          </a:stretch>
        </p:blipFill>
        <p:spPr>
          <a:xfrm>
            <a:off x="55046280" y="473443"/>
            <a:ext cx="1877837" cy="1877837"/>
          </a:xfrm>
          <a:prstGeom prst="rect">
            <a:avLst/>
          </a:prstGeom>
          <a:noFill/>
          <a:ln>
            <a:noFill/>
          </a:ln>
        </p:spPr>
      </p:pic>
      <p:pic>
        <p:nvPicPr>
          <p:cNvPr id="7" name="Picture 6" descr="A black and white logo&#10;&#10;AI-generated content may be incorrect.">
            <a:extLst>
              <a:ext uri="{FF2B5EF4-FFF2-40B4-BE49-F238E27FC236}">
                <a16:creationId xmlns:a16="http://schemas.microsoft.com/office/drawing/2014/main" id="{E69B8C00-8A3A-6B3F-E0F7-48903A3C52FD}"/>
              </a:ext>
            </a:extLst>
          </p:cNvPr>
          <p:cNvPicPr>
            <a:picLocks noChangeAspect="1"/>
          </p:cNvPicPr>
          <p:nvPr/>
        </p:nvPicPr>
        <p:blipFill>
          <a:blip r:embed="rId9"/>
          <a:stretch>
            <a:fillRect/>
          </a:stretch>
        </p:blipFill>
        <p:spPr>
          <a:xfrm>
            <a:off x="39620690" y="428657"/>
            <a:ext cx="3959224" cy="3943387"/>
          </a:xfrm>
          <a:prstGeom prst="rect">
            <a:avLst/>
          </a:prstGeom>
        </p:spPr>
      </p:pic>
      <p:pic>
        <p:nvPicPr>
          <p:cNvPr id="9" name="Picture 8" descr="A logo of a university&#10;&#10;AI-generated content may be incorrect.">
            <a:extLst>
              <a:ext uri="{FF2B5EF4-FFF2-40B4-BE49-F238E27FC236}">
                <a16:creationId xmlns:a16="http://schemas.microsoft.com/office/drawing/2014/main" id="{C5E6E608-8704-AE76-FB0C-0BF6847E8711}"/>
              </a:ext>
            </a:extLst>
          </p:cNvPr>
          <p:cNvPicPr>
            <a:picLocks noChangeAspect="1"/>
          </p:cNvPicPr>
          <p:nvPr/>
        </p:nvPicPr>
        <p:blipFill>
          <a:blip r:embed="rId10">
            <a:lum bright="70000" contrast="-70000"/>
            <a:extLst>
              <a:ext uri="{BEBA8EAE-BF5A-486C-A8C5-ECC9F3942E4B}">
                <a14:imgProps xmlns:a14="http://schemas.microsoft.com/office/drawing/2010/main">
                  <a14:imgLayer r:embed="rId11">
                    <a14:imgEffect>
                      <a14:colorTemperature colorTemp="11500"/>
                    </a14:imgEffect>
                    <a14:imgEffect>
                      <a14:saturation sat="0"/>
                    </a14:imgEffect>
                  </a14:imgLayer>
                </a14:imgProps>
              </a:ext>
            </a:extLst>
          </a:blip>
          <a:stretch>
            <a:fillRect/>
          </a:stretch>
        </p:blipFill>
        <p:spPr>
          <a:xfrm>
            <a:off x="1109150" y="429135"/>
            <a:ext cx="3831339" cy="3822825"/>
          </a:xfrm>
          <a:prstGeom prst="rect">
            <a:avLst/>
          </a:prstGeom>
        </p:spPr>
      </p:pic>
      <p:pic>
        <p:nvPicPr>
          <p:cNvPr id="12" name="Picture 11" descr="A black and white logo&#10;&#10;AI-generated content may be incorrect.">
            <a:extLst>
              <a:ext uri="{FF2B5EF4-FFF2-40B4-BE49-F238E27FC236}">
                <a16:creationId xmlns:a16="http://schemas.microsoft.com/office/drawing/2014/main" id="{F9C83DC8-7CD9-81D0-891E-58943D22F533}"/>
              </a:ext>
            </a:extLst>
          </p:cNvPr>
          <p:cNvPicPr>
            <a:picLocks noChangeAspect="1"/>
          </p:cNvPicPr>
          <p:nvPr/>
        </p:nvPicPr>
        <p:blipFill>
          <a:blip r:embed="rId12"/>
          <a:stretch>
            <a:fillRect/>
          </a:stretch>
        </p:blipFill>
        <p:spPr>
          <a:xfrm>
            <a:off x="35789331" y="438709"/>
            <a:ext cx="3831340" cy="3877687"/>
          </a:xfrm>
          <a:prstGeom prst="rect">
            <a:avLst/>
          </a:prstGeom>
        </p:spPr>
      </p:pic>
      <p:sp>
        <p:nvSpPr>
          <p:cNvPr id="19" name="Google Shape;49;g34651b28550_5_1">
            <a:extLst>
              <a:ext uri="{FF2B5EF4-FFF2-40B4-BE49-F238E27FC236}">
                <a16:creationId xmlns:a16="http://schemas.microsoft.com/office/drawing/2014/main" id="{574389D2-16F1-8FFA-1ACF-1ADC304E1F75}"/>
              </a:ext>
            </a:extLst>
          </p:cNvPr>
          <p:cNvSpPr txBox="1">
            <a:spLocks/>
          </p:cNvSpPr>
          <p:nvPr/>
        </p:nvSpPr>
        <p:spPr>
          <a:xfrm>
            <a:off x="946425" y="24461734"/>
            <a:ext cx="9786600" cy="900000"/>
          </a:xfrm>
          <a:prstGeom prst="rect">
            <a:avLst/>
          </a:prstGeom>
          <a:solidFill>
            <a:schemeClr val="accent1"/>
          </a:solidFill>
          <a:ln>
            <a:noFill/>
          </a:ln>
        </p:spPr>
        <p:txBody>
          <a:bodyPr spcFirstLastPara="1" wrap="square" lIns="79750" tIns="79750" rIns="79750" bIns="79750" anchor="ctr" anchorCtr="0">
            <a:spAutoFit/>
          </a:bodyPr>
          <a:lstStyle>
            <a:defPPr marR="0" lvl="0" algn="l" rtl="0">
              <a:lnSpc>
                <a:spcPct val="100000"/>
              </a:lnSpc>
              <a:spcBef>
                <a:spcPts val="0"/>
              </a:spcBef>
              <a:spcAft>
                <a:spcPts val="0"/>
              </a:spcAft>
            </a:defPPr>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pPr marL="1447800" indent="-1447800">
              <a:spcBef>
                <a:spcPts val="0"/>
              </a:spcBef>
            </a:pPr>
            <a:r>
              <a:rPr lang="en-US" sz="4800" dirty="0">
                <a:solidFill>
                  <a:schemeClr val="lt1"/>
                </a:solidFill>
                <a:latin typeface="Times New Roman" panose="02020603050405020304" pitchFamily="18" charset="0"/>
                <a:cs typeface="Times New Roman" panose="02020603050405020304" pitchFamily="18" charset="0"/>
              </a:rPr>
              <a:t>Data</a:t>
            </a:r>
          </a:p>
        </p:txBody>
      </p:sp>
      <p:sp>
        <p:nvSpPr>
          <p:cNvPr id="20" name="Google Shape;50;g34651b28550_5_1">
            <a:extLst>
              <a:ext uri="{FF2B5EF4-FFF2-40B4-BE49-F238E27FC236}">
                <a16:creationId xmlns:a16="http://schemas.microsoft.com/office/drawing/2014/main" id="{4651B93A-F778-8734-B7CA-5347223DDF0C}"/>
              </a:ext>
            </a:extLst>
          </p:cNvPr>
          <p:cNvSpPr txBox="1">
            <a:spLocks/>
          </p:cNvSpPr>
          <p:nvPr/>
        </p:nvSpPr>
        <p:spPr>
          <a:xfrm>
            <a:off x="946425" y="25570412"/>
            <a:ext cx="9777481" cy="5737159"/>
          </a:xfrm>
          <a:prstGeom prst="rect">
            <a:avLst/>
          </a:prstGeom>
          <a:noFill/>
          <a:ln>
            <a:noFill/>
          </a:ln>
        </p:spPr>
        <p:txBody>
          <a:bodyPr spcFirstLastPara="1" wrap="square" lIns="199450" tIns="199450" rIns="199450" bIns="19945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pPr marL="228600" indent="0"/>
            <a:r>
              <a:rPr lang="en-US" sz="3200" b="1" dirty="0"/>
              <a:t>Data Source</a:t>
            </a:r>
            <a:r>
              <a:rPr lang="en-US" sz="3200" dirty="0"/>
              <a:t>: </a:t>
            </a:r>
          </a:p>
          <a:p>
            <a:pPr marL="685800" indent="-457200">
              <a:buFont typeface="Arial" panose="020B0604020202020204" pitchFamily="34" charset="0"/>
              <a:buChar char="•"/>
            </a:pPr>
            <a:r>
              <a:rPr lang="en-US" sz="3200" dirty="0"/>
              <a:t>Bloomberg Terminal (February 2025)</a:t>
            </a:r>
          </a:p>
          <a:p>
            <a:pPr marL="685800" indent="-457200">
              <a:buFont typeface="Arial" panose="020B0604020202020204" pitchFamily="34" charset="0"/>
              <a:buChar char="•"/>
            </a:pPr>
            <a:r>
              <a:rPr lang="en-US" sz="3200" dirty="0"/>
              <a:t>BASEL III (January 2017)</a:t>
            </a:r>
            <a:endParaRPr lang="en-US" sz="3200" b="1" dirty="0"/>
          </a:p>
          <a:p>
            <a:pPr marL="228600" indent="0"/>
            <a:r>
              <a:rPr lang="en-US" sz="3200" b="1" dirty="0"/>
              <a:t>Sample</a:t>
            </a:r>
            <a:r>
              <a:rPr lang="en-US" sz="3200" dirty="0"/>
              <a:t>: 10 U.S. publicly traded banks (2016–2023)</a:t>
            </a:r>
          </a:p>
          <a:p>
            <a:pPr marL="228600" indent="0"/>
            <a:endParaRPr lang="en-US" sz="3200" b="1" dirty="0"/>
          </a:p>
          <a:p>
            <a:pPr marL="228600" indent="0"/>
            <a:r>
              <a:rPr lang="en-US" sz="3200" b="1" dirty="0"/>
              <a:t>Key Independent Variables</a:t>
            </a:r>
            <a:r>
              <a:rPr lang="en-US" sz="3200" dirty="0"/>
              <a:t>:</a:t>
            </a:r>
          </a:p>
          <a:p>
            <a:pPr marL="685800" indent="-457200">
              <a:buSzPct val="100000"/>
              <a:buFont typeface="Arial" panose="020B0604020202020204" pitchFamily="34" charset="0"/>
              <a:buChar char="•"/>
            </a:pPr>
            <a:r>
              <a:rPr lang="en-US" sz="3200" dirty="0"/>
              <a:t>Return on Assets (ROA)</a:t>
            </a:r>
          </a:p>
          <a:p>
            <a:pPr marL="685800" indent="-457200">
              <a:buSzPct val="100000"/>
              <a:buFont typeface="Arial" panose="020B0604020202020204" pitchFamily="34" charset="0"/>
              <a:buChar char="•"/>
            </a:pPr>
            <a:r>
              <a:rPr lang="en-US" sz="3200" dirty="0"/>
              <a:t>Non-Performing Loan Growth (%)</a:t>
            </a:r>
          </a:p>
          <a:p>
            <a:pPr marL="685800" indent="-457200">
              <a:buSzPct val="100000"/>
              <a:buFont typeface="Arial" panose="020B0604020202020204" pitchFamily="34" charset="0"/>
              <a:buChar char="•"/>
            </a:pPr>
            <a:r>
              <a:rPr lang="en-US" sz="3200" dirty="0"/>
              <a:t>Bank Size (log total assets)</a:t>
            </a:r>
          </a:p>
          <a:p>
            <a:pPr marL="685800" indent="-457200">
              <a:buSzPct val="100000"/>
              <a:buFont typeface="Arial" panose="020B0604020202020204" pitchFamily="34" charset="0"/>
              <a:buChar char="•"/>
            </a:pPr>
            <a:r>
              <a:rPr lang="en-US" sz="3200" dirty="0"/>
              <a:t>Market Beta (volatility proxy)</a:t>
            </a:r>
          </a:p>
        </p:txBody>
      </p:sp>
      <p:graphicFrame>
        <p:nvGraphicFramePr>
          <p:cNvPr id="23" name="Chart 22">
            <a:extLst>
              <a:ext uri="{FF2B5EF4-FFF2-40B4-BE49-F238E27FC236}">
                <a16:creationId xmlns:a16="http://schemas.microsoft.com/office/drawing/2014/main" id="{00000000-0008-0000-0000-000002000000}"/>
              </a:ext>
            </a:extLst>
          </p:cNvPr>
          <p:cNvGraphicFramePr>
            <a:graphicFrameLocks/>
          </p:cNvGraphicFramePr>
          <p:nvPr>
            <p:extLst>
              <p:ext uri="{D42A27DB-BD31-4B8C-83A1-F6EECF244321}">
                <p14:modId xmlns:p14="http://schemas.microsoft.com/office/powerpoint/2010/main" val="2730071933"/>
              </p:ext>
            </p:extLst>
          </p:nvPr>
        </p:nvGraphicFramePr>
        <p:xfrm>
          <a:off x="945258" y="11609192"/>
          <a:ext cx="9763541" cy="5081742"/>
        </p:xfrm>
        <a:graphic>
          <a:graphicData uri="http://schemas.openxmlformats.org/drawingml/2006/chart">
            <c:chart xmlns:c="http://schemas.openxmlformats.org/drawingml/2006/chart" xmlns:r="http://schemas.openxmlformats.org/officeDocument/2006/relationships" r:id="rId13"/>
          </a:graphicData>
        </a:graphic>
      </p:graphicFrame>
    </p:spTree>
  </p:cSld>
  <p:clrMapOvr>
    <a:masterClrMapping/>
  </p:clrMapOvr>
</p:sld>
</file>

<file path=ppt/theme/theme1.xml><?xml version="1.0" encoding="utf-8"?>
<a:theme xmlns:a="http://schemas.openxmlformats.org/drawingml/2006/main" name="42x60 template">
  <a:themeElements>
    <a:clrScheme name="Red">
      <a:dk1>
        <a:srgbClr val="000000"/>
      </a:dk1>
      <a:lt1>
        <a:srgbClr val="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2013</TotalTime>
  <Words>670</Words>
  <Application>Microsoft Macintosh PowerPoint</Application>
  <PresentationFormat>Custom</PresentationFormat>
  <Paragraphs>50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 Black</vt:lpstr>
      <vt:lpstr>Arial</vt:lpstr>
      <vt:lpstr>Times New Roman</vt:lpstr>
      <vt:lpstr>Trebuchet MS</vt:lpstr>
      <vt:lpstr>Calibri</vt:lpstr>
      <vt:lpstr>42x60 template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PosterPresentations.com</dc:creator>
  <cp:lastModifiedBy>Suryansh Agrawal</cp:lastModifiedBy>
  <cp:revision>2</cp:revision>
  <dcterms:created xsi:type="dcterms:W3CDTF">2012-02-07T00:08:52Z</dcterms:created>
  <dcterms:modified xsi:type="dcterms:W3CDTF">2025-05-02T03:54:19Z</dcterms:modified>
</cp:coreProperties>
</file>